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7O4P/6wbo3yzQaHIGe9/YQ==" hashData="AfkRyIt2ZcIgiS3cNiLsjH3CdlWsTUHaPiBTJtWbYlBBxs4JiO519ZdbSKOIpSvuDfoR7GyfP5ek3tyLhNjFL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1"/>
    <p:restoredTop sz="71304" autoAdjust="0"/>
  </p:normalViewPr>
  <p:slideViewPr>
    <p:cSldViewPr snapToGrid="0" snapToObjects="1">
      <p:cViewPr varScale="1">
        <p:scale>
          <a:sx n="62" d="100"/>
          <a:sy n="62" d="100"/>
        </p:scale>
        <p:origin x="171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54F2F-EB44-4140-864A-49A75E335112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7C87E-BCCA-C548-A022-8853D684CC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4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Ágil = resposta rápida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desenvolvimento ágil utiliza uma abordagem de planejamento incremental e muito iterativa.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eus grandes objetivos: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 de modo transparente a eficácia do time (para que possam melhorar);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ser mais preparado a mudanças (Otimiza previsiblidade);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Controlar riscos.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Diferença do método tradicional para o ágil: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Tradicional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e se documenta detalhadamente todas as fases do início ao fim do projeto.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gil: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Definição e documentação em pequenas partes, chamadas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iterações.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20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definir o grau de dificuldade das atividades a serem executadas durante a Etapa (Sprint) (Dá para usar o planning poker para </a:t>
            </a:r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b="1" dirty="0"/>
              <a:t>prioridade</a:t>
            </a:r>
            <a:r>
              <a:rPr lang="en-US" b="0" dirty="0"/>
              <a:t> também)</a:t>
            </a:r>
            <a:endParaRPr lang="en-US" dirty="0"/>
          </a:p>
          <a:p>
            <a:endParaRPr lang="en-US" dirty="0"/>
          </a:p>
          <a:p>
            <a:r>
              <a:rPr lang="en-US" dirty="0"/>
              <a:t>Toda a Equipe (Mestre Scrum, Dono do Produto e Equipe) devem participar.</a:t>
            </a:r>
          </a:p>
          <a:p>
            <a:r>
              <a:rPr lang="en-US" dirty="0"/>
              <a:t>A mesma pessoa não pode repetir o valor entre tarefas.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 ocorra diferença de valor para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atividade, há 3 opções: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Continuar a incentivar a discussão até que um consenso geral entre os membros seja obtido;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Fazer uma média dos valores, levando em consideração a proximidade entre eles;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Quando os valores estão próximos, assumir o maior valor.</a:t>
            </a:r>
          </a:p>
          <a:p>
            <a:endParaRPr lang="en-US" dirty="0"/>
          </a:p>
          <a:p>
            <a:r>
              <a:rPr lang="en-US" dirty="0"/>
              <a:t>TABELA:</a:t>
            </a:r>
          </a:p>
          <a:p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(interrogação)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Significa que o membro não se sente confiante para atribuir um valor a tarefa;</a:t>
            </a:r>
          </a:p>
          <a:p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(zero)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Significa que a tarefa é absolutamente desnecessária e deveria ser descartada;</a:t>
            </a:r>
          </a:p>
          <a:p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 (meio):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Significa que a tarefa necessita de uma pequeno esforço para ser concluída;</a:t>
            </a:r>
          </a:p>
          <a:p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(infinito):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Significa que a tarefa é extremamente importante;</a:t>
            </a:r>
          </a:p>
          <a:p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Xícara de café: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Significa uma pausa para refletir antes de tomar a decisão. Esta pausa é importante e deve ser respeitada quando solicitada, é muito provável que os membros não abusem dela.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3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organizer o Sprint, uma ferramenta interessante a ser usada é o Trello.</a:t>
            </a:r>
          </a:p>
          <a:p>
            <a:r>
              <a:rPr lang="en-US" dirty="0"/>
              <a:t>Nele pode-se criar 3 abas: A Fazer (To do), Fazendo (Doing), Feito (Done).</a:t>
            </a:r>
            <a:endParaRPr lang="pt-BR" dirty="0"/>
          </a:p>
          <a:p>
            <a:r>
              <a:rPr lang="en-US" dirty="0"/>
              <a:t>Além de separar as atividades, é </a:t>
            </a:r>
            <a:r>
              <a:rPr lang="en-US" b="1" dirty="0"/>
              <a:t>extremamente importante</a:t>
            </a:r>
            <a:r>
              <a:rPr lang="en-US" b="0" dirty="0"/>
              <a:t> saber o </a:t>
            </a:r>
            <a:r>
              <a:rPr lang="en-US" b="1" dirty="0" err="1"/>
              <a:t>responsável</a:t>
            </a:r>
            <a:r>
              <a:rPr lang="en-US" b="0" dirty="0"/>
              <a:t> </a:t>
            </a:r>
            <a:r>
              <a:rPr lang="en-US" b="0" dirty="0" err="1"/>
              <a:t>por</a:t>
            </a:r>
            <a:r>
              <a:rPr lang="en-US" b="0" dirty="0"/>
              <a:t> executá-la e a </a:t>
            </a:r>
            <a:r>
              <a:rPr lang="en-US" b="1" dirty="0"/>
              <a:t>pontuação</a:t>
            </a:r>
            <a:r>
              <a:rPr lang="en-US" b="0" dirty="0"/>
              <a:t> (dificuldade) da </a:t>
            </a:r>
            <a:r>
              <a:rPr lang="en-US" b="0" dirty="0" err="1"/>
              <a:t>atividade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OBS: </a:t>
            </a:r>
            <a:r>
              <a:rPr lang="en-US" b="0" dirty="0" err="1"/>
              <a:t>Caso</a:t>
            </a:r>
            <a:r>
              <a:rPr lang="en-US" b="0" dirty="0"/>
              <a:t> o time </a:t>
            </a:r>
            <a:r>
              <a:rPr lang="en-US" b="0" dirty="0" err="1"/>
              <a:t>não</a:t>
            </a:r>
            <a:r>
              <a:rPr lang="en-US" b="0" dirty="0"/>
              <a:t> </a:t>
            </a:r>
            <a:r>
              <a:rPr lang="en-US" b="0" dirty="0" err="1"/>
              <a:t>goste</a:t>
            </a:r>
            <a:r>
              <a:rPr lang="en-US" b="0" dirty="0"/>
              <a:t> do Trello </a:t>
            </a:r>
            <a:r>
              <a:rPr lang="en-US" b="0" dirty="0" err="1"/>
              <a:t>pode</a:t>
            </a:r>
            <a:r>
              <a:rPr lang="en-US" b="0" dirty="0"/>
              <a:t>-se </a:t>
            </a:r>
            <a:r>
              <a:rPr lang="en-US" b="0" dirty="0" err="1"/>
              <a:t>usar</a:t>
            </a:r>
            <a:r>
              <a:rPr lang="en-US" b="0" dirty="0"/>
              <a:t> o KANBAN. (</a:t>
            </a:r>
            <a:r>
              <a:rPr lang="en-US" b="0" dirty="0" err="1"/>
              <a:t>Necessita</a:t>
            </a:r>
            <a:r>
              <a:rPr lang="en-US" b="0" dirty="0"/>
              <a:t> de </a:t>
            </a:r>
            <a:r>
              <a:rPr lang="en-US" b="0" dirty="0" err="1"/>
              <a:t>uma</a:t>
            </a:r>
            <a:r>
              <a:rPr lang="en-US" b="0" dirty="0"/>
              <a:t> </a:t>
            </a:r>
            <a:r>
              <a:rPr lang="en-US" b="0" dirty="0" err="1"/>
              <a:t>cartolina</a:t>
            </a:r>
            <a:r>
              <a:rPr lang="en-US" b="0" dirty="0"/>
              <a:t> com post its, </a:t>
            </a:r>
            <a:r>
              <a:rPr lang="en-US" b="0" dirty="0" err="1"/>
              <a:t>onde</a:t>
            </a:r>
            <a:r>
              <a:rPr lang="en-US" b="0" dirty="0"/>
              <a:t> em cada um </a:t>
            </a:r>
            <a:r>
              <a:rPr lang="en-US" b="0" dirty="0" err="1"/>
              <a:t>tem</a:t>
            </a:r>
            <a:r>
              <a:rPr lang="en-US" b="0" dirty="0"/>
              <a:t> </a:t>
            </a:r>
            <a:r>
              <a:rPr lang="en-US" b="0" dirty="0" err="1"/>
              <a:t>uma</a:t>
            </a:r>
            <a:r>
              <a:rPr lang="en-US" b="0" dirty="0"/>
              <a:t> </a:t>
            </a:r>
            <a:r>
              <a:rPr lang="en-US" b="0" dirty="0" err="1"/>
              <a:t>atividade</a:t>
            </a:r>
            <a:r>
              <a:rPr lang="en-US" b="0" dirty="0"/>
              <a:t> com </a:t>
            </a:r>
            <a:r>
              <a:rPr lang="en-US" b="0" dirty="0" err="1"/>
              <a:t>seu</a:t>
            </a:r>
            <a:r>
              <a:rPr lang="en-US" b="0" dirty="0"/>
              <a:t> </a:t>
            </a:r>
            <a:r>
              <a:rPr lang="en-US" b="0" dirty="0" err="1"/>
              <a:t>nível</a:t>
            </a:r>
            <a:r>
              <a:rPr lang="en-US" b="0" dirty="0"/>
              <a:t> de </a:t>
            </a:r>
            <a:r>
              <a:rPr lang="en-US" b="0" dirty="0" err="1"/>
              <a:t>dificuldade</a:t>
            </a:r>
            <a:r>
              <a:rPr lang="en-US" b="0" dirty="0"/>
              <a:t>)</a:t>
            </a:r>
          </a:p>
          <a:p>
            <a:r>
              <a:rPr lang="en-US" b="0" dirty="0"/>
              <a:t>Segue a </a:t>
            </a:r>
            <a:r>
              <a:rPr lang="en-US" b="0" dirty="0" err="1"/>
              <a:t>mesma</a:t>
            </a:r>
            <a:r>
              <a:rPr lang="en-US" b="0" dirty="0"/>
              <a:t> </a:t>
            </a:r>
            <a:r>
              <a:rPr lang="en-US" b="0" dirty="0" err="1"/>
              <a:t>divisão</a:t>
            </a:r>
            <a:r>
              <a:rPr lang="en-US" b="0" dirty="0"/>
              <a:t> do Trello -&gt; </a:t>
            </a:r>
            <a:r>
              <a:rPr lang="en-US" dirty="0"/>
              <a:t>A Fazer (To do), Fazendo (Doing), </a:t>
            </a:r>
            <a:r>
              <a:rPr lang="en-US" dirty="0" err="1"/>
              <a:t>Feito</a:t>
            </a:r>
            <a:r>
              <a:rPr lang="en-US" dirty="0"/>
              <a:t> (Done).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66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Objetivo:</a:t>
            </a:r>
            <a:r>
              <a:rPr lang="en-US" dirty="0"/>
              <a:t> A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nalisar o progresso e desempenho do trabalho da equipe, buscando as soluções necessárias para os problemas.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 duração máxima de 15 minutos no qual a equipe de desenvolvimento responde às seguintes perguntas:</a:t>
            </a:r>
            <a:endParaRPr lang="pt-BR" b="0" dirty="0">
              <a:effectLst/>
            </a:endParaRPr>
          </a:p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que foi realizado no dia anterior?</a:t>
            </a:r>
          </a:p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que será realizado hoje?</a:t>
            </a:r>
          </a:p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Quais são os obstáculos que impedem o avanço do projeto?</a:t>
            </a:r>
          </a:p>
          <a:p>
            <a:endParaRPr lang="en-US" dirty="0"/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dessa reunião, a equipe pode identificar se está ou não cumprindo com as obrigações firmadas no início do sprint.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não estiver: analisa-se o motivo desse desempenho. A equipe pode buscar solução em conjunto com o Dono do Produto, para que todas as etapas desejadas sejam entregues.</a:t>
            </a:r>
            <a:endParaRPr lang="pt-BR" b="0" dirty="0">
              <a:effectLst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equipe pode adaptar a frequência deste evento de acordo com o projeto pensado, podendo ser feito entre 4 dias a 1 semana.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 ressaltar que o este evento deve ser sempre cumprido.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Ex: A reunião semanal é na terça-feira e fazem o SCRUM Diário na sexta-feira.</a:t>
            </a:r>
            <a:endParaRPr lang="pt-BR" b="1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9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 APÓS O FIM DA SPRINT )</a:t>
            </a:r>
            <a:br>
              <a:rPr lang="en-US" dirty="0"/>
            </a:br>
            <a:r>
              <a:rPr lang="en-US" dirty="0"/>
              <a:t>O </a:t>
            </a:r>
            <a:r>
              <a:rPr lang="en-US" b="1" dirty="0"/>
              <a:t>Dono do Produto </a:t>
            </a:r>
            <a:r>
              <a:rPr lang="en-US" dirty="0"/>
              <a:t>identifica o </a:t>
            </a:r>
            <a:r>
              <a:rPr lang="en-US" b="1" dirty="0"/>
              <a:t>que foi feito e o que não foi feito</a:t>
            </a:r>
            <a:r>
              <a:rPr lang="en-US" dirty="0"/>
              <a:t>. (Seria o feedback da comunidade)</a:t>
            </a:r>
          </a:p>
          <a:p>
            <a:r>
              <a:rPr lang="en-US" dirty="0"/>
              <a:t>O Time discute sobre o que correu bem o que aconteceu de problemas na execução.</a:t>
            </a:r>
            <a:endParaRPr lang="pt-BR" dirty="0"/>
          </a:p>
          <a:p>
            <a:r>
              <a:rPr lang="en-US" dirty="0"/>
              <a:t>E</a:t>
            </a:r>
            <a:r>
              <a:rPr lang="pt-BR" dirty="0"/>
              <a:t>ssa revisão fornece informações valiosas para as próximas reuniões de planejamento das próximas Sprints.</a:t>
            </a:r>
          </a:p>
          <a:p>
            <a:r>
              <a:rPr lang="en-US" dirty="0"/>
              <a:t>N</a:t>
            </a:r>
            <a:r>
              <a:rPr lang="pt-BR" dirty="0"/>
              <a:t>essa revisão é discutida formas de otimização do processo, como está a relação entre time e comunidade.</a:t>
            </a:r>
          </a:p>
          <a:p>
            <a:r>
              <a:rPr lang="en-US" dirty="0"/>
              <a:t>Possibilidade aplicar ferramentas, melhorias.</a:t>
            </a:r>
          </a:p>
          <a:p>
            <a:endParaRPr lang="en-US" dirty="0"/>
          </a:p>
          <a:p>
            <a:r>
              <a:rPr lang="en-US" dirty="0"/>
              <a:t>Pergunta chave: O que Podemos fazer para melhorar a execução para a </a:t>
            </a:r>
            <a:r>
              <a:rPr lang="en-US" b="1" dirty="0"/>
              <a:t>próxima </a:t>
            </a:r>
            <a:r>
              <a:rPr lang="en-US" b="0" dirty="0"/>
              <a:t>Sprint?</a:t>
            </a:r>
            <a:endParaRPr lang="pt-BR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EXEMPLO:</a:t>
            </a: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/>
              <a:t>Usando como exemplo um projeto de </a:t>
            </a:r>
            <a:r>
              <a:rPr lang="en-US" b="1" dirty="0"/>
              <a:t>Inclusão digital para idosos</a:t>
            </a:r>
            <a:r>
              <a:rPr lang="en-US" dirty="0"/>
              <a:t>:</a:t>
            </a:r>
          </a:p>
          <a:p>
            <a:r>
              <a:rPr lang="en-US" dirty="0"/>
              <a:t>O Backlog do Produto mostra todos os itens necessários para atingir o objetivo do projeto.</a:t>
            </a:r>
          </a:p>
          <a:p>
            <a:r>
              <a:rPr lang="en-US" dirty="0"/>
              <a:t>O time deve agora priorizar o que será feito na próxima etapa (Sprint).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13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time então </a:t>
            </a:r>
            <a:r>
              <a:rPr lang="en-US" b="1" dirty="0"/>
              <a:t>prioriza</a:t>
            </a:r>
            <a:r>
              <a:rPr lang="en-US" dirty="0"/>
              <a:t> as atividades para definir quais irão ser executadas na primeira sprint.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30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Depois de separarem 3 itens, agora irão definer todas as atividades necessárias para que os itens da Backlog da Sprint sejam entregues.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(Segue exemplo no slide)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9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Agora que já vimos o que é SCRUM, para que serve, como funciona, como aplicar…</a:t>
            </a:r>
          </a:p>
          <a:p>
            <a:r>
              <a:rPr lang="en-US" dirty="0"/>
              <a:t>A partir de agora o que devo fazer dentro do meu projeto para impusioná-lo..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51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01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Comentar com o time que existe o treinamento de mensuração de Impacto.</a:t>
            </a:r>
          </a:p>
          <a:p>
            <a:r>
              <a:rPr lang="en-US" dirty="0"/>
              <a:t>Obj: Deixar o time apto a desenvolver indicadores para suas metas. Além de lapidar seus objetivos para serem SMART.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18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Ambientes</a:t>
            </a:r>
            <a:r>
              <a:rPr lang="pt-BR" baseline="0" dirty="0"/>
              <a:t> passíveis de muitas mudanças, onde não se consegue planejar o fim do produto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Corrigir erros rapidamente pelas etapas, (SCRUM acontece de maneira incremental)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Responder rapidamente a novas necessidades pelas iterações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Planejamento não é do líder nem fica nele, é construído pouco a pouco pelo time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636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Mostrar ao time que existe o </a:t>
            </a:r>
            <a:r>
              <a:rPr lang="en-US" b="1" dirty="0"/>
              <a:t>Guia de Boas Práticas: Captação de Recursos.</a:t>
            </a:r>
          </a:p>
          <a:p>
            <a:r>
              <a:rPr lang="en-US" b="0" dirty="0"/>
              <a:t>Dar o exemplo acima de Análise de Riscos e dizer que existem muitas outras ferramentas que podem ser utilizadas.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455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Esperamos que tenha feito sentido o treinamento.</a:t>
            </a:r>
          </a:p>
          <a:p>
            <a:r>
              <a:rPr lang="en-US" dirty="0"/>
              <a:t>Nosso time estará a disposição para qualquer dúvida.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21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Esses são os três pilares que sustentam a implementação ideal do SCRUM.</a:t>
            </a:r>
            <a:endParaRPr lang="en-US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7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SCRUM é sustentado por 3 pilares: transparência, inspeção e adaptação. </a:t>
            </a:r>
            <a:endParaRPr lang="pt-BR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Transparência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Os processos devem estar visíveis para todos os membros, favorecendo o alinhamento e o acompanhamento de todas as atividades.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Inspeção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 grupo deve inspecionar, frequentemente, se as tarefas estão sendo seguidas corretamente, evitando variações indesejáveis.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Adaptação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ao verificar alguns aspectos do processo fora do limite aceitável, o planejamento deverá ser ajustado o mais rápido possível para minimizar danos futuros.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6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Agora vamos saber mais sobre as pessoas que compõe o time SCRUM.</a:t>
            </a:r>
            <a:br>
              <a:rPr lang="en-US" dirty="0"/>
            </a:br>
            <a:r>
              <a:rPr lang="en-US" dirty="0"/>
              <a:t>Basicamente 3 funções:</a:t>
            </a:r>
            <a:br>
              <a:rPr lang="en-US" dirty="0"/>
            </a:br>
            <a:r>
              <a:rPr lang="en-US" dirty="0"/>
              <a:t>- Dono do Produto (Product Owner);</a:t>
            </a:r>
          </a:p>
          <a:p>
            <a:pPr marL="171450" indent="-171450">
              <a:buFontTx/>
              <a:buChar char="-"/>
            </a:pPr>
            <a:r>
              <a:rPr lang="en-US" dirty="0"/>
              <a:t>Scrum Master (Mestre Scrum)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</a:t>
            </a:r>
          </a:p>
          <a:p>
            <a:pPr marL="0" indent="0">
              <a:buFontTx/>
              <a:buNone/>
            </a:pPr>
            <a:r>
              <a:rPr lang="en-US" dirty="0"/>
              <a:t>A seguir vamos tratar melhor sobre cada função.</a:t>
            </a:r>
          </a:p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SCRUM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 em um Dono do Produto (Product Owner), Mestre de Scrum (Scrum Master) e o time de desenvolvimento.</a:t>
            </a:r>
          </a:p>
          <a:p>
            <a:pPr rtl="0"/>
            <a:endParaRPr lang="pt-BR" b="0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Dono do produto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é o responsável por: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Dar feedback, ser o termômetro do andamento das atividades do projeto.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Responsável por gerenciar o Backlog do Produto (lista ordenada de tudo que deve ser necessário na execução do projeto). </a:t>
            </a:r>
          </a:p>
          <a:p>
            <a:pPr marL="0" indent="0" rtl="0">
              <a:buFontTx/>
              <a:buNone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ADAPTAÇÃO: Nos times Enactus, o dono do produto é a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comunidade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qual serão apresentados os resultados de acordo com o andamento das atividades. </a:t>
            </a:r>
          </a:p>
          <a:p>
            <a:pPr marL="0" indent="0" rtl="0">
              <a:buFontTx/>
              <a:buNone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rtl="0">
              <a:buFontTx/>
              <a:buNone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íder do Projeto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irá liderar as pessoas, delegar funções, motivar, será basicamente o maestro do projeto.</a:t>
            </a:r>
            <a:endParaRPr lang="pt-BR" b="1" dirty="0">
              <a:effectLst/>
            </a:endParaRP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mestre do SCRUM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a pessoa dentro do time responsável por garantir que o SCRUM seja entendido e aplicado na equipe.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responsável por garantir as condições necessárias para o andamento das atividades do time de desenvolvimento.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ADAPTAÇÃO: Nos times, um membro do projeto pode ser o Mestre Scrum, auxiliando o líder do projeto, o dono do produto no controle e criação de todas as atividades necessárias para o projeto, colaborando com o time de desenvolvimento na execução das atividades e facilitando os </a:t>
            </a:r>
            <a:r>
              <a:rPr lang="pt-BR" sz="12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SCRUM (Sobre Eventos SCRUM: Explicaremos nos próximos slides).</a:t>
            </a:r>
            <a:br>
              <a:rPr lang="pt-BR" dirty="0"/>
            </a:br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de desenvolvimento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a equipe do projeto, são as pessoas essenciais que colocarão a “mão na massa” e entregarão o produto final. O tamanho ideal do time de desenvolvimento é pequeno o suficiente para se manter ágil e grande o suficiente para completar uma parcela significativa do trabalho dentro dos limites da Sprint. 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DAPTAÇÃO: Pessoas que farão de tudo para suprir as necessidades da comunidade, buscando empoderamento e melhoria de suas condições de vida. (dependendo do escopo do projeto).</a:t>
            </a:r>
          </a:p>
          <a:p>
            <a:pPr rtl="0"/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3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PRODUTO: SONHO GRANDE (Objetivo) DO TIME EM RELAÇÃO AO PROJETO nos próximos 6 meses.</a:t>
            </a:r>
          </a:p>
          <a:p>
            <a:pPr rtl="0"/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preciso definir quais são as metas a serem desenvolvidas e que são desejadas pelo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dono do produto (Comunidade).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isso, constrói-se um chamado Backlog do produto, que contém as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principais características do projeto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serem trabalhadas.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equipe tem a função de definir, em </a:t>
            </a:r>
            <a:r>
              <a:rPr lang="pt-BR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prioridades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Backlog do produto para o andamento do projeto.( O que for MAIS prioritário será executado antes)</a:t>
            </a:r>
            <a:endParaRPr lang="en-US" dirty="0"/>
          </a:p>
          <a:p>
            <a:pPr marL="0" indent="0">
              <a:buFontTx/>
              <a:buNone/>
            </a:pPr>
            <a:endParaRPr lang="en-US" i="0" dirty="0"/>
          </a:p>
          <a:p>
            <a:r>
              <a:rPr lang="en-US" dirty="0"/>
              <a:t>Questionamentos relevantes para o time definir o Product Backlog:</a:t>
            </a:r>
          </a:p>
          <a:p>
            <a:r>
              <a:rPr lang="en-US" dirty="0"/>
              <a:t>- Levar em conta a avaliação de necessidades</a:t>
            </a:r>
          </a:p>
          <a:p>
            <a:pPr marL="0" indent="0">
              <a:buFontTx/>
              <a:buNone/>
            </a:pPr>
            <a:r>
              <a:rPr lang="en-US" dirty="0"/>
              <a:t>- O que é empoderamento para o público-alvo (comunidade)? </a:t>
            </a:r>
          </a:p>
          <a:p>
            <a:pPr marL="0" indent="0">
              <a:buFontTx/>
              <a:buNone/>
            </a:pPr>
            <a:r>
              <a:rPr lang="en-US" dirty="0"/>
              <a:t>- Quais as condições de vida que o time quer trabalhar para melhorar? (Lembrar dos recursos Financeiro, Ambiental, Social, Humando e Físico, por exemplo)</a:t>
            </a:r>
          </a:p>
          <a:p>
            <a:pPr marL="0" indent="0">
              <a:buFontTx/>
              <a:buNone/>
            </a:pPr>
            <a:r>
              <a:rPr lang="en-US" dirty="0"/>
              <a:t>- Qual o impacto que o time quer gerar?</a:t>
            </a:r>
          </a:p>
          <a:p>
            <a:pPr marL="0" indent="0">
              <a:buFontTx/>
              <a:buNone/>
            </a:pPr>
            <a:r>
              <a:rPr lang="en-US" i="0" dirty="0"/>
              <a:t>- Como enxergam o projeto entregue (ideal)?</a:t>
            </a:r>
          </a:p>
          <a:p>
            <a:pPr marL="0" indent="0">
              <a:buFontTx/>
              <a:buNone/>
            </a:pPr>
            <a:r>
              <a:rPr lang="en-US" b="1" i="0" dirty="0"/>
              <a:t>Obs: O “Product Backlog” pode ser modificado durante a execução</a:t>
            </a:r>
          </a:p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2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etapa é chamada de sprint, que é a divisão do projeto em etapas sendo que elas possuem um tempo definido.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tempo é de duas semanas ou NO MÁXIMO um mês.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Sprints permitem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previsibilidade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ao garantir inspeção e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adaptação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progresso do projeto,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aumentando a eficiência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mesmo e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minimizando os erros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b="1" dirty="0">
              <a:effectLst/>
            </a:endParaRPr>
          </a:p>
          <a:p>
            <a:endParaRPr lang="pt-BR" b="1" dirty="0"/>
          </a:p>
          <a:p>
            <a:r>
              <a:rPr lang="pt-BR" b="1" dirty="0"/>
              <a:t>Como criar a Sprint?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criar a Sprint, é preciso um trabalho constante de comunicação entre os times de desenvolvimento, o mestre do Scrum e o Dono do Produto. 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Eles devem compartilhar suas necessidades, sua capacidade para produzir e sua evolução no alcance das metas, a fim de evitar a quebra de expectativas ao final de cada etapa.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22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momento o time já desenvolveu o Backlog do Produto.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equipe tem a função de definir, em conjunto, as prioridades do Backlog do produto para o andamento do projeto.</a:t>
            </a:r>
            <a:endParaRPr lang="pt-BR" b="0" dirty="0">
              <a:effectLst/>
            </a:endParaRPr>
          </a:p>
          <a:p>
            <a:pPr rtl="0"/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Planejamento do Sprint responde às seguintes perguntas:</a:t>
            </a:r>
            <a:endParaRPr lang="pt-BR" b="0" dirty="0">
              <a:effectLst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pode ser entregue a partir das atividades realizadas no sprint anterior?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o trabalho necessário para entregar o Incremento será realizado?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disso, o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Dono do produto e a equipe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definirão a Meta do Sprint e assim desenvolverá o Backlog do Sprint, </a:t>
            </a:r>
          </a:p>
          <a:p>
            <a:pPr rtl="0"/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 de atividades a serem feitas da Etapa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(Sprint), para que essa meta consiga ser atingida nesse espaço de tempo. </a:t>
            </a:r>
            <a:endParaRPr lang="pt-BR" b="0" dirty="0">
              <a:effectLst/>
            </a:endParaRPr>
          </a:p>
          <a:p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2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3" r="30668" b="20944"/>
          <a:stretch/>
        </p:blipFill>
        <p:spPr>
          <a:xfrm>
            <a:off x="7053945" y="0"/>
            <a:ext cx="5282803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5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7" r="39222" b="22404"/>
          <a:stretch/>
        </p:blipFill>
        <p:spPr>
          <a:xfrm>
            <a:off x="7747001" y="0"/>
            <a:ext cx="4445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8" r="38601" b="22163"/>
          <a:stretch/>
        </p:blipFill>
        <p:spPr>
          <a:xfrm>
            <a:off x="7737546" y="0"/>
            <a:ext cx="445445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3" r="38216" b="21595"/>
          <a:stretch/>
        </p:blipFill>
        <p:spPr>
          <a:xfrm>
            <a:off x="7757082" y="0"/>
            <a:ext cx="44349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4" r="38133" b="22128"/>
          <a:stretch/>
        </p:blipFill>
        <p:spPr>
          <a:xfrm>
            <a:off x="7659027" y="0"/>
            <a:ext cx="453297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5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3F42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557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9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9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57820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8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319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A67C6-D86F-9E41-8951-C3972710D34A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8752"/>
            <a:ext cx="12192000" cy="699247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724400" y="633201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8F41C-9E29-E241-869E-F111A7486BBF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3" y="5943022"/>
            <a:ext cx="1499765" cy="6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7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0" r:id="rId5"/>
    <p:sldLayoutId id="2147483656" r:id="rId6"/>
    <p:sldLayoutId id="2147483650" r:id="rId7"/>
    <p:sldLayoutId id="2147483652" r:id="rId8"/>
    <p:sldLayoutId id="2147483653" r:id="rId9"/>
    <p:sldLayoutId id="2147483654" r:id="rId10"/>
    <p:sldLayoutId id="2147483655" r:id="rId11"/>
  </p:sldLayoutIdLst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200" b="1" i="0" kern="1200">
          <a:solidFill>
            <a:srgbClr val="3F424D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1" kern="1200">
          <a:solidFill>
            <a:srgbClr val="3F424D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3F424D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rgbClr val="3F424D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rgbClr val="3F424D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rgbClr val="3F424D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4ii29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5F80CA00-0363-45D6-9A6B-2F654FAA34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773" y="2448912"/>
            <a:ext cx="9575253" cy="7240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ED346B-7E14-400D-B7A0-23D38812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538" y="3080548"/>
            <a:ext cx="8371272" cy="56654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Fazendo MAIS em MENOS TEMPO: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</a:b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</a:br>
            <a:endParaRPr lang="pt-B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4E7616-48F2-4957-9FBB-A7CC4B49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479" y="357207"/>
            <a:ext cx="2372708" cy="13087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87ADEE0-4ECE-4A42-A383-5EE38454968C}"/>
              </a:ext>
            </a:extLst>
          </p:cNvPr>
          <p:cNvSpPr txBox="1">
            <a:spLocks/>
          </p:cNvSpPr>
          <p:nvPr/>
        </p:nvSpPr>
        <p:spPr>
          <a:xfrm>
            <a:off x="1914197" y="3639738"/>
            <a:ext cx="8371272" cy="790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ctr"/>
            <a:r>
              <a:rPr lang="en-US" sz="4000" dirty="0">
                <a:latin typeface="Roboto" pitchFamily="2" charset="0"/>
                <a:ea typeface="Roboto" pitchFamily="2" charset="0"/>
              </a:rPr>
              <a:t>Metodologia</a:t>
            </a:r>
            <a:r>
              <a:rPr lang="en-US" sz="5400" dirty="0">
                <a:latin typeface="Roboto" pitchFamily="2" charset="0"/>
                <a:ea typeface="Roboto" pitchFamily="2" charset="0"/>
              </a:rPr>
              <a:t> </a:t>
            </a:r>
            <a:r>
              <a:rPr lang="en-US" sz="4000" dirty="0">
                <a:latin typeface="Roboto" pitchFamily="2" charset="0"/>
                <a:ea typeface="Roboto" pitchFamily="2" charset="0"/>
              </a:rPr>
              <a:t>SCRUM</a:t>
            </a:r>
            <a:endParaRPr lang="pt-BR" sz="40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05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>
            <a:extLst>
              <a:ext uri="{FF2B5EF4-FFF2-40B4-BE49-F238E27FC236}">
                <a16:creationId xmlns:a16="http://schemas.microsoft.com/office/drawing/2014/main" id="{10600A79-54D1-4D83-96AF-6C81AD593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627" y="346386"/>
            <a:ext cx="4976131" cy="68256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3E6917D-5CDD-4048-84A5-A35400556EE4}"/>
              </a:ext>
            </a:extLst>
          </p:cNvPr>
          <p:cNvSpPr txBox="1">
            <a:spLocks/>
          </p:cNvSpPr>
          <p:nvPr/>
        </p:nvSpPr>
        <p:spPr>
          <a:xfrm>
            <a:off x="2335603" y="400546"/>
            <a:ext cx="5932097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Planejando a SPRINT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9C97081-4A65-447A-A888-92D1D78B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770" y="1831955"/>
            <a:ext cx="1467731" cy="1467731"/>
          </a:xfrm>
          <a:prstGeom prst="rect">
            <a:avLst/>
          </a:prstGeom>
        </p:spPr>
      </p:pic>
      <p:pic>
        <p:nvPicPr>
          <p:cNvPr id="24" name="Picture 2" descr="https://www.shareicon.net/data/2016/11/21/854776_darth_512x512.png">
            <a:extLst>
              <a:ext uri="{FF2B5EF4-FFF2-40B4-BE49-F238E27FC236}">
                <a16:creationId xmlns:a16="http://schemas.microsoft.com/office/drawing/2014/main" id="{A3E8EE96-D037-487A-9B73-785BD438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05" y="3299686"/>
            <a:ext cx="1249118" cy="11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m relacionada">
            <a:extLst>
              <a:ext uri="{FF2B5EF4-FFF2-40B4-BE49-F238E27FC236}">
                <a16:creationId xmlns:a16="http://schemas.microsoft.com/office/drawing/2014/main" id="{9A03A1E8-70C1-476A-90A4-818E3510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20" y="3741958"/>
            <a:ext cx="690256" cy="6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m relacionada">
            <a:extLst>
              <a:ext uri="{FF2B5EF4-FFF2-40B4-BE49-F238E27FC236}">
                <a16:creationId xmlns:a16="http://schemas.microsoft.com/office/drawing/2014/main" id="{EEA2665C-C2BF-4FDD-801D-21D9809C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57" y="3741958"/>
            <a:ext cx="690256" cy="6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m relacionada">
            <a:extLst>
              <a:ext uri="{FF2B5EF4-FFF2-40B4-BE49-F238E27FC236}">
                <a16:creationId xmlns:a16="http://schemas.microsoft.com/office/drawing/2014/main" id="{8DD6009E-F108-40AB-8E67-B374026B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99" y="3234384"/>
            <a:ext cx="690256" cy="6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m relacionada">
            <a:extLst>
              <a:ext uri="{FF2B5EF4-FFF2-40B4-BE49-F238E27FC236}">
                <a16:creationId xmlns:a16="http://schemas.microsoft.com/office/drawing/2014/main" id="{6EF5C3FE-A4DA-465A-ABF4-86CE979A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664" y="3239038"/>
            <a:ext cx="690256" cy="6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m relacionada">
            <a:extLst>
              <a:ext uri="{FF2B5EF4-FFF2-40B4-BE49-F238E27FC236}">
                <a16:creationId xmlns:a16="http://schemas.microsoft.com/office/drawing/2014/main" id="{149FF124-FC54-4675-829E-D2B11E0D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63" y="3863253"/>
            <a:ext cx="690256" cy="6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eta: para a Direita Listrada 31">
            <a:extLst>
              <a:ext uri="{FF2B5EF4-FFF2-40B4-BE49-F238E27FC236}">
                <a16:creationId xmlns:a16="http://schemas.microsoft.com/office/drawing/2014/main" id="{60F2B2B1-6ACD-4E27-83FE-D43FA83B052B}"/>
              </a:ext>
            </a:extLst>
          </p:cNvPr>
          <p:cNvSpPr/>
          <p:nvPr/>
        </p:nvSpPr>
        <p:spPr>
          <a:xfrm>
            <a:off x="4832431" y="3461657"/>
            <a:ext cx="1634380" cy="544606"/>
          </a:xfrm>
          <a:prstGeom prst="striped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2173BDF-CC5F-4369-8091-083A239F329F}"/>
              </a:ext>
            </a:extLst>
          </p:cNvPr>
          <p:cNvSpPr txBox="1">
            <a:spLocks/>
          </p:cNvSpPr>
          <p:nvPr/>
        </p:nvSpPr>
        <p:spPr>
          <a:xfrm>
            <a:off x="6805146" y="3376080"/>
            <a:ext cx="4406550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Definir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 Meta da Etapa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(Sprint)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1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9378B0B-8D87-4D31-A3CF-B1C5813B3BD4}"/>
              </a:ext>
            </a:extLst>
          </p:cNvPr>
          <p:cNvSpPr txBox="1"/>
          <p:nvPr/>
        </p:nvSpPr>
        <p:spPr>
          <a:xfrm>
            <a:off x="2387482" y="2431649"/>
            <a:ext cx="22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pt-B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Sprint Backlog)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FF2EE4-8E4D-42E9-ADCD-AB71A2D7B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2885555" y="2773456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C2B39A-4054-4634-8FCC-946449FAD0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2885555" y="3100367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D932D1F-3A54-4E8C-A385-A3AB915570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2885457" y="3478423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9D2C60-CA59-4C68-87A2-C8AD493C4A51}"/>
              </a:ext>
            </a:extLst>
          </p:cNvPr>
          <p:cNvSpPr txBox="1">
            <a:spLocks/>
          </p:cNvSpPr>
          <p:nvPr/>
        </p:nvSpPr>
        <p:spPr>
          <a:xfrm>
            <a:off x="2727693" y="4004172"/>
            <a:ext cx="1860912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2 a 4 semanas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1335E792-F4A6-4F4B-AF2C-7E3A0F3080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627" y="346386"/>
            <a:ext cx="6131831" cy="6825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65C8309-2AD2-498B-922B-F1A49B0AB4FB}"/>
              </a:ext>
            </a:extLst>
          </p:cNvPr>
          <p:cNvSpPr txBox="1">
            <a:spLocks/>
          </p:cNvSpPr>
          <p:nvPr/>
        </p:nvSpPr>
        <p:spPr>
          <a:xfrm>
            <a:off x="2335603" y="379526"/>
            <a:ext cx="5932097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Definindo Dificuldade das Atividades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7506C9-6097-4550-8F54-AFF7A8072C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2878878" y="3827374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056" name="Picture 8" descr="Resultado de imagem para card game icon vector">
            <a:extLst>
              <a:ext uri="{FF2B5EF4-FFF2-40B4-BE49-F238E27FC236}">
                <a16:creationId xmlns:a16="http://schemas.microsoft.com/office/drawing/2014/main" id="{C858B766-CE12-4796-AE66-6A8BA9C7B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47" y="1189000"/>
            <a:ext cx="1067746" cy="1067746"/>
          </a:xfrm>
          <a:prstGeom prst="rect">
            <a:avLst/>
          </a:prstGeom>
          <a:noFill/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39E87C1-484A-4558-874C-12528EC1C366}"/>
              </a:ext>
            </a:extLst>
          </p:cNvPr>
          <p:cNvSpPr txBox="1">
            <a:spLocks/>
          </p:cNvSpPr>
          <p:nvPr/>
        </p:nvSpPr>
        <p:spPr>
          <a:xfrm>
            <a:off x="6354481" y="1628340"/>
            <a:ext cx="3291613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Planning Poker</a:t>
            </a:r>
          </a:p>
        </p:txBody>
      </p:sp>
      <p:pic>
        <p:nvPicPr>
          <p:cNvPr id="2058" name="Picture 10" descr="https://www.culturaagil.com.br/wp-content/uploads/2014/12/planning-poker.png">
            <a:extLst>
              <a:ext uri="{FF2B5EF4-FFF2-40B4-BE49-F238E27FC236}">
                <a16:creationId xmlns:a16="http://schemas.microsoft.com/office/drawing/2014/main" id="{74BC9BDA-B49B-4C4A-B669-5BD2FA054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900" y="2253823"/>
            <a:ext cx="3684645" cy="27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40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trello logo">
            <a:extLst>
              <a:ext uri="{FF2B5EF4-FFF2-40B4-BE49-F238E27FC236}">
                <a16:creationId xmlns:a16="http://schemas.microsoft.com/office/drawing/2014/main" id="{E4970B57-FDA5-43CE-9D57-8DBC6948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50" y="1331769"/>
            <a:ext cx="3214458" cy="98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C251DE98-2FB4-4420-AB22-13B27FDA08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627" y="346386"/>
            <a:ext cx="5260973" cy="6825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054FB3-5DB4-46C4-8807-4107799F46CC}"/>
              </a:ext>
            </a:extLst>
          </p:cNvPr>
          <p:cNvSpPr txBox="1">
            <a:spLocks/>
          </p:cNvSpPr>
          <p:nvPr/>
        </p:nvSpPr>
        <p:spPr>
          <a:xfrm>
            <a:off x="2335603" y="400546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Organizando a Etapa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(Sprint)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4102" name="Picture 6" descr="https://s3.amazonaws.com/blog.v-comply.com/wp-content/uploads/2017/09/05200153/simple-kanban.jpg">
            <a:extLst>
              <a:ext uri="{FF2B5EF4-FFF2-40B4-BE49-F238E27FC236}">
                <a16:creationId xmlns:a16="http://schemas.microsoft.com/office/drawing/2014/main" id="{D44318A5-52DE-4A79-8599-1E733214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51" y="2462705"/>
            <a:ext cx="6763657" cy="303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25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6B5CE5AE-99C0-49DB-9EB3-1986528E5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655" y="346386"/>
            <a:ext cx="3228974" cy="6825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8DD239-FE08-4987-9748-B5E684BE4FF5}"/>
              </a:ext>
            </a:extLst>
          </p:cNvPr>
          <p:cNvSpPr txBox="1">
            <a:spLocks/>
          </p:cNvSpPr>
          <p:nvPr/>
        </p:nvSpPr>
        <p:spPr>
          <a:xfrm>
            <a:off x="2335603" y="400546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SCRUM Diário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C29F4C0-3DC9-4E39-AFDB-EC2A83499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3675" y="963837"/>
            <a:ext cx="1822142" cy="4778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85CB27F-B9FB-4361-B02E-B06866B54EA0}"/>
              </a:ext>
            </a:extLst>
          </p:cNvPr>
          <p:cNvSpPr txBox="1">
            <a:spLocks/>
          </p:cNvSpPr>
          <p:nvPr/>
        </p:nvSpPr>
        <p:spPr>
          <a:xfrm>
            <a:off x="3401947" y="812801"/>
            <a:ext cx="1625601" cy="508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(Daily SCRUM)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6AE86A9-1DC2-4FDC-9447-5A0EF9C7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33" y="2680028"/>
            <a:ext cx="1648365" cy="164836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BF6ADF-C48D-4031-9538-141808B8F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446" y="2181770"/>
            <a:ext cx="1648365" cy="1648365"/>
          </a:xfrm>
          <a:prstGeom prst="rect">
            <a:avLst/>
          </a:prstGeom>
        </p:spPr>
      </p:pic>
      <p:pic>
        <p:nvPicPr>
          <p:cNvPr id="20" name="Picture 4" descr="Imagem relacionada">
            <a:extLst>
              <a:ext uri="{FF2B5EF4-FFF2-40B4-BE49-F238E27FC236}">
                <a16:creationId xmlns:a16="http://schemas.microsoft.com/office/drawing/2014/main" id="{B0A16E36-D2CE-4444-B436-8BFF745A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638" y="4175729"/>
            <a:ext cx="627478" cy="6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m relacionada">
            <a:extLst>
              <a:ext uri="{FF2B5EF4-FFF2-40B4-BE49-F238E27FC236}">
                <a16:creationId xmlns:a16="http://schemas.microsoft.com/office/drawing/2014/main" id="{2FE85B57-981F-474F-A7DA-A3631BF2E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967" y="3808942"/>
            <a:ext cx="1887505" cy="83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m relacionada">
            <a:extLst>
              <a:ext uri="{FF2B5EF4-FFF2-40B4-BE49-F238E27FC236}">
                <a16:creationId xmlns:a16="http://schemas.microsoft.com/office/drawing/2014/main" id="{3BAD06B4-0B1B-453F-A430-40E6D8C49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567" y="4175729"/>
            <a:ext cx="627478" cy="6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m relacionada">
            <a:extLst>
              <a:ext uri="{FF2B5EF4-FFF2-40B4-BE49-F238E27FC236}">
                <a16:creationId xmlns:a16="http://schemas.microsoft.com/office/drawing/2014/main" id="{55FF09F7-8F78-4556-A459-FF8ABA78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371" y="3583347"/>
            <a:ext cx="627478" cy="6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m relacionada">
            <a:extLst>
              <a:ext uri="{FF2B5EF4-FFF2-40B4-BE49-F238E27FC236}">
                <a16:creationId xmlns:a16="http://schemas.microsoft.com/office/drawing/2014/main" id="{05CB55AA-37C8-4CCE-AFC1-56C31B7B1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332" y="3613540"/>
            <a:ext cx="627478" cy="6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m relacionada">
            <a:extLst>
              <a:ext uri="{FF2B5EF4-FFF2-40B4-BE49-F238E27FC236}">
                <a16:creationId xmlns:a16="http://schemas.microsoft.com/office/drawing/2014/main" id="{09E8BE55-C568-4847-8FCB-6D5A8445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606" y="4175729"/>
            <a:ext cx="627478" cy="6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eta: para a Direita Listrada 25">
            <a:extLst>
              <a:ext uri="{FF2B5EF4-FFF2-40B4-BE49-F238E27FC236}">
                <a16:creationId xmlns:a16="http://schemas.microsoft.com/office/drawing/2014/main" id="{AAAF046C-FA6D-4D2F-90A5-3E7B3DA1B506}"/>
              </a:ext>
            </a:extLst>
          </p:cNvPr>
          <p:cNvSpPr/>
          <p:nvPr/>
        </p:nvSpPr>
        <p:spPr>
          <a:xfrm>
            <a:off x="5161468" y="3070433"/>
            <a:ext cx="1965647" cy="738509"/>
          </a:xfrm>
          <a:prstGeom prst="stripedRightArrow">
            <a:avLst/>
          </a:prstGeom>
          <a:noFill/>
          <a:ln>
            <a:solidFill>
              <a:srgbClr val="3F4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Picture 2" descr="https://www.shareicon.net/data/2016/11/21/854776_darth_512x512.png">
            <a:extLst>
              <a:ext uri="{FF2B5EF4-FFF2-40B4-BE49-F238E27FC236}">
                <a16:creationId xmlns:a16="http://schemas.microsoft.com/office/drawing/2014/main" id="{1DEED08F-FE56-45F7-93DB-56BFD70A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97" y="2892170"/>
            <a:ext cx="1249118" cy="11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96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5D93F842-9DDA-47B3-92AF-7B3A18BD99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655" y="346386"/>
            <a:ext cx="4709431" cy="6825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6CF635-0D08-4585-8C62-49C289C0A167}"/>
              </a:ext>
            </a:extLst>
          </p:cNvPr>
          <p:cNvSpPr txBox="1">
            <a:spLocks/>
          </p:cNvSpPr>
          <p:nvPr/>
        </p:nvSpPr>
        <p:spPr>
          <a:xfrm>
            <a:off x="2335603" y="400546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Revisão da Etapa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(Sprint)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Chave esquerda 14">
            <a:extLst>
              <a:ext uri="{FF2B5EF4-FFF2-40B4-BE49-F238E27FC236}">
                <a16:creationId xmlns:a16="http://schemas.microsoft.com/office/drawing/2014/main" id="{33AAABFA-9808-49E5-B6BC-DB057225F84C}"/>
              </a:ext>
            </a:extLst>
          </p:cNvPr>
          <p:cNvSpPr/>
          <p:nvPr/>
        </p:nvSpPr>
        <p:spPr>
          <a:xfrm>
            <a:off x="3619524" y="2278224"/>
            <a:ext cx="531294" cy="29689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DAA4D9-8A27-43B8-A886-0DA719DFBE30}"/>
              </a:ext>
            </a:extLst>
          </p:cNvPr>
          <p:cNvSpPr txBox="1"/>
          <p:nvPr/>
        </p:nvSpPr>
        <p:spPr>
          <a:xfrm>
            <a:off x="3719918" y="1515916"/>
            <a:ext cx="200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BACKLOG </a:t>
            </a:r>
          </a:p>
          <a:p>
            <a:pPr algn="ctr"/>
            <a:r>
              <a:rPr lang="pt-BR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DO PRODUTO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DDAF71F-81D9-4ACA-A7DD-079BC4DF6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8" t="13315" r="17022" b="27885"/>
          <a:stretch/>
        </p:blipFill>
        <p:spPr>
          <a:xfrm flipH="1">
            <a:off x="5464944" y="3242701"/>
            <a:ext cx="968160" cy="88880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FA30222-0217-460E-941D-AF280D652717}"/>
              </a:ext>
            </a:extLst>
          </p:cNvPr>
          <p:cNvSpPr txBox="1"/>
          <p:nvPr/>
        </p:nvSpPr>
        <p:spPr>
          <a:xfrm>
            <a:off x="5480493" y="3014353"/>
            <a:ext cx="1163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PLANEJAR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E2F2A69-D772-4B12-8A42-6E0A00EF4A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233" t="29329" r="41698" b="12594"/>
          <a:stretch/>
        </p:blipFill>
        <p:spPr>
          <a:xfrm>
            <a:off x="4190445" y="2171913"/>
            <a:ext cx="1085367" cy="320183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0057A4-8103-4793-9508-9F1EB1EAF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233" t="29329" r="41698" b="49166"/>
          <a:stretch/>
        </p:blipFill>
        <p:spPr>
          <a:xfrm>
            <a:off x="6604084" y="3210869"/>
            <a:ext cx="1178785" cy="128758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6E38413B-7290-4680-AC1B-561393CDD2E0}"/>
              </a:ext>
            </a:extLst>
          </p:cNvPr>
          <p:cNvSpPr/>
          <p:nvPr/>
        </p:nvSpPr>
        <p:spPr>
          <a:xfrm>
            <a:off x="6583773" y="3831403"/>
            <a:ext cx="914400" cy="4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7EA114-1162-495D-B349-B07D638A7B8F}"/>
              </a:ext>
            </a:extLst>
          </p:cNvPr>
          <p:cNvSpPr txBox="1"/>
          <p:nvPr/>
        </p:nvSpPr>
        <p:spPr>
          <a:xfrm>
            <a:off x="6579333" y="2717369"/>
            <a:ext cx="1273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BACKLOG </a:t>
            </a:r>
          </a:p>
          <a:p>
            <a:pPr algn="ctr"/>
            <a:r>
              <a:rPr lang="pt-BR" sz="1400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DA SPRINT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AF02B72-CD10-4475-88EF-E5EC7E5D8F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2751" r="17450" b="13650"/>
          <a:stretch/>
        </p:blipFill>
        <p:spPr>
          <a:xfrm>
            <a:off x="7811751" y="3172607"/>
            <a:ext cx="764463" cy="98171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ECFDC61D-0CCD-4047-8AD9-668BE865C515}"/>
              </a:ext>
            </a:extLst>
          </p:cNvPr>
          <p:cNvSpPr txBox="1"/>
          <p:nvPr/>
        </p:nvSpPr>
        <p:spPr>
          <a:xfrm>
            <a:off x="7570643" y="2963590"/>
            <a:ext cx="1216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EXECUTAR!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5F5B0D7-88F6-4361-92BB-175F2608AC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>
          <a:xfrm>
            <a:off x="7920481" y="4142572"/>
            <a:ext cx="684615" cy="56514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B42302B-3F2A-44B8-A355-094944D5BDAA}"/>
              </a:ext>
            </a:extLst>
          </p:cNvPr>
          <p:cNvSpPr txBox="1"/>
          <p:nvPr/>
        </p:nvSpPr>
        <p:spPr>
          <a:xfrm>
            <a:off x="7808055" y="4707718"/>
            <a:ext cx="768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DAILY SCRUM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C437555-34AA-4893-B0CE-B4752C7931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844" t="39172" r="52213" b="40156"/>
          <a:stretch/>
        </p:blipFill>
        <p:spPr>
          <a:xfrm>
            <a:off x="8927037" y="3437459"/>
            <a:ext cx="1012999" cy="78788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209C2D78-5EA4-49F2-A4D9-28E7E4D9E8BA}"/>
              </a:ext>
            </a:extLst>
          </p:cNvPr>
          <p:cNvSpPr txBox="1"/>
          <p:nvPr/>
        </p:nvSpPr>
        <p:spPr>
          <a:xfrm>
            <a:off x="8709629" y="2790023"/>
            <a:ext cx="1447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REVISÃO DA </a:t>
            </a:r>
          </a:p>
          <a:p>
            <a:pPr algn="ctr"/>
            <a:r>
              <a:rPr lang="pt-BR" sz="1400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SPRINT</a:t>
            </a:r>
          </a:p>
        </p:txBody>
      </p:sp>
      <p:cxnSp>
        <p:nvCxnSpPr>
          <p:cNvPr id="26" name="Conector de seta reta 63">
            <a:extLst>
              <a:ext uri="{FF2B5EF4-FFF2-40B4-BE49-F238E27FC236}">
                <a16:creationId xmlns:a16="http://schemas.microsoft.com/office/drawing/2014/main" id="{21E76D23-EA69-4C8F-90E4-4CB2D375A02A}"/>
              </a:ext>
            </a:extLst>
          </p:cNvPr>
          <p:cNvCxnSpPr>
            <a:cxnSpLocks/>
          </p:cNvCxnSpPr>
          <p:nvPr/>
        </p:nvCxnSpPr>
        <p:spPr>
          <a:xfrm flipH="1">
            <a:off x="6089404" y="2171913"/>
            <a:ext cx="45" cy="760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A5293E1B-43D3-42E2-A0FF-DC6AFFFAC437}"/>
              </a:ext>
            </a:extLst>
          </p:cNvPr>
          <p:cNvCxnSpPr>
            <a:cxnSpLocks/>
          </p:cNvCxnSpPr>
          <p:nvPr/>
        </p:nvCxnSpPr>
        <p:spPr>
          <a:xfrm flipH="1">
            <a:off x="9306424" y="2171913"/>
            <a:ext cx="2130" cy="6181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A5E9304F-957A-4AFB-8BE5-4A0445849D71}"/>
              </a:ext>
            </a:extLst>
          </p:cNvPr>
          <p:cNvCxnSpPr>
            <a:cxnSpLocks/>
          </p:cNvCxnSpPr>
          <p:nvPr/>
        </p:nvCxnSpPr>
        <p:spPr>
          <a:xfrm>
            <a:off x="6071862" y="2171913"/>
            <a:ext cx="3244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7A46F478-5893-4C62-86EC-4F9A4FE5F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4810" y="2424116"/>
            <a:ext cx="2205751" cy="22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8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BE22F322-61DC-4173-9558-6AB5FB8BD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655" y="346386"/>
            <a:ext cx="2621212" cy="6825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25A524-812A-48BB-9C64-48979C49C468}"/>
              </a:ext>
            </a:extLst>
          </p:cNvPr>
          <p:cNvSpPr txBox="1">
            <a:spLocks/>
          </p:cNvSpPr>
          <p:nvPr/>
        </p:nvSpPr>
        <p:spPr>
          <a:xfrm>
            <a:off x="2335603" y="400546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EXEMPLO</a:t>
            </a:r>
          </a:p>
        </p:txBody>
      </p:sp>
      <p:sp>
        <p:nvSpPr>
          <p:cNvPr id="10" name="Chave esquerda 35">
            <a:extLst>
              <a:ext uri="{FF2B5EF4-FFF2-40B4-BE49-F238E27FC236}">
                <a16:creationId xmlns:a16="http://schemas.microsoft.com/office/drawing/2014/main" id="{A4826BF2-9195-4708-BC23-DDD57D1FFC89}"/>
              </a:ext>
            </a:extLst>
          </p:cNvPr>
          <p:cNvSpPr/>
          <p:nvPr/>
        </p:nvSpPr>
        <p:spPr>
          <a:xfrm>
            <a:off x="4654813" y="2142379"/>
            <a:ext cx="432048" cy="29464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6232ED-1256-43C2-B193-4E230E02DF69}"/>
              </a:ext>
            </a:extLst>
          </p:cNvPr>
          <p:cNvSpPr txBox="1"/>
          <p:nvPr/>
        </p:nvSpPr>
        <p:spPr>
          <a:xfrm>
            <a:off x="2101646" y="4380964"/>
            <a:ext cx="232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INCLUSÃO DIGITAL </a:t>
            </a:r>
          </a:p>
          <a:p>
            <a:pPr algn="ctr"/>
            <a:r>
              <a:rPr lang="pt-BR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PARA IDOSOS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F56F852-F3C6-4E9B-9BCF-9FFAC37F4882}"/>
              </a:ext>
            </a:extLst>
          </p:cNvPr>
          <p:cNvSpPr txBox="1"/>
          <p:nvPr/>
        </p:nvSpPr>
        <p:spPr>
          <a:xfrm>
            <a:off x="5086862" y="2142379"/>
            <a:ext cx="52103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Levantar a demanda tecnológica da comunidade;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Buscar e criar material de apoio;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Buscar parcerias para instrução;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Definir local para encontros;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Captar recursos para transporte e material;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Planejar as aulas;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Iniciar as aulas.</a:t>
            </a:r>
          </a:p>
          <a:p>
            <a:endParaRPr lang="pt-BR" sz="2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2DB639-073C-462F-B568-F76E00A4E012}"/>
              </a:ext>
            </a:extLst>
          </p:cNvPr>
          <p:cNvSpPr txBox="1"/>
          <p:nvPr/>
        </p:nvSpPr>
        <p:spPr>
          <a:xfrm>
            <a:off x="5430233" y="1464708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BACKLOG DO PRODUTO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41EC594-356C-48CF-8297-A23D3D9F7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963" y="2314629"/>
            <a:ext cx="2186874" cy="21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4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BE22F322-61DC-4173-9558-6AB5FB8BD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655" y="346386"/>
            <a:ext cx="2621212" cy="6825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25A524-812A-48BB-9C64-48979C49C468}"/>
              </a:ext>
            </a:extLst>
          </p:cNvPr>
          <p:cNvSpPr txBox="1">
            <a:spLocks/>
          </p:cNvSpPr>
          <p:nvPr/>
        </p:nvSpPr>
        <p:spPr>
          <a:xfrm>
            <a:off x="2335603" y="400546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EXEMPLO</a:t>
            </a:r>
          </a:p>
        </p:txBody>
      </p:sp>
      <p:sp>
        <p:nvSpPr>
          <p:cNvPr id="10" name="Chave esquerda 35">
            <a:extLst>
              <a:ext uri="{FF2B5EF4-FFF2-40B4-BE49-F238E27FC236}">
                <a16:creationId xmlns:a16="http://schemas.microsoft.com/office/drawing/2014/main" id="{A4826BF2-9195-4708-BC23-DDD57D1FFC89}"/>
              </a:ext>
            </a:extLst>
          </p:cNvPr>
          <p:cNvSpPr/>
          <p:nvPr/>
        </p:nvSpPr>
        <p:spPr>
          <a:xfrm>
            <a:off x="4654813" y="2142379"/>
            <a:ext cx="432048" cy="29464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6232ED-1256-43C2-B193-4E230E02DF69}"/>
              </a:ext>
            </a:extLst>
          </p:cNvPr>
          <p:cNvSpPr txBox="1"/>
          <p:nvPr/>
        </p:nvSpPr>
        <p:spPr>
          <a:xfrm>
            <a:off x="2101646" y="4380964"/>
            <a:ext cx="232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INCLUSÃO DIGITAL </a:t>
            </a:r>
          </a:p>
          <a:p>
            <a:pPr algn="ctr"/>
            <a:r>
              <a:rPr lang="pt-BR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PARA IDOSOS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F56F852-F3C6-4E9B-9BCF-9FFAC37F4882}"/>
              </a:ext>
            </a:extLst>
          </p:cNvPr>
          <p:cNvSpPr txBox="1"/>
          <p:nvPr/>
        </p:nvSpPr>
        <p:spPr>
          <a:xfrm>
            <a:off x="5086862" y="2142379"/>
            <a:ext cx="52103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b="1" dirty="0">
                <a:latin typeface="Roboto" pitchFamily="2" charset="0"/>
                <a:ea typeface="Roboto" pitchFamily="2" charset="0"/>
              </a:rPr>
              <a:t>Levantar a demanda tecnológica da comunidade;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Buscar e criar material de apoio;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Buscar parcerias para instrução;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latin typeface="Roboto" pitchFamily="2" charset="0"/>
                <a:ea typeface="Roboto" pitchFamily="2" charset="0"/>
              </a:rPr>
              <a:t>Definir local para encontros;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latin typeface="Roboto" pitchFamily="2" charset="0"/>
                <a:ea typeface="Roboto" pitchFamily="2" charset="0"/>
              </a:rPr>
              <a:t>Captar recursos para transporte e material;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Planejar as aulas;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Iniciar as aulas.</a:t>
            </a:r>
          </a:p>
          <a:p>
            <a:endParaRPr lang="pt-BR" sz="2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2DB639-073C-462F-B568-F76E00A4E012}"/>
              </a:ext>
            </a:extLst>
          </p:cNvPr>
          <p:cNvSpPr txBox="1"/>
          <p:nvPr/>
        </p:nvSpPr>
        <p:spPr>
          <a:xfrm>
            <a:off x="5430233" y="1464708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9900"/>
                </a:solidFill>
                <a:latin typeface="Roboto" pitchFamily="2" charset="0"/>
                <a:ea typeface="Roboto" pitchFamily="2" charset="0"/>
              </a:rPr>
              <a:t>BACKLOG DO PRODUTO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41EC594-356C-48CF-8297-A23D3D9F7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963" y="2314629"/>
            <a:ext cx="2186874" cy="218687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196AFF4-91F4-4B1B-AE17-579A779C279A}"/>
              </a:ext>
            </a:extLst>
          </p:cNvPr>
          <p:cNvSpPr/>
          <p:nvPr/>
        </p:nvSpPr>
        <p:spPr>
          <a:xfrm>
            <a:off x="5430233" y="2142378"/>
            <a:ext cx="4346516" cy="6702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E296538-03B7-451F-A725-F31257BE64FC}"/>
              </a:ext>
            </a:extLst>
          </p:cNvPr>
          <p:cNvSpPr/>
          <p:nvPr/>
        </p:nvSpPr>
        <p:spPr>
          <a:xfrm>
            <a:off x="5430233" y="3426106"/>
            <a:ext cx="4346516" cy="26621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itchFamily="2" charset="0"/>
                <a:ea typeface="Roboto" pitchFamily="2" charset="0"/>
              </a:rPr>
              <a:t>;</a:t>
            </a:r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AEF4E79-7EDF-4009-93ED-281FD415A499}"/>
              </a:ext>
            </a:extLst>
          </p:cNvPr>
          <p:cNvSpPr/>
          <p:nvPr/>
        </p:nvSpPr>
        <p:spPr>
          <a:xfrm>
            <a:off x="5430233" y="3727427"/>
            <a:ext cx="4346516" cy="57835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12BD2C-B822-413C-90FC-6FC74E71D5FE}"/>
              </a:ext>
            </a:extLst>
          </p:cNvPr>
          <p:cNvSpPr txBox="1">
            <a:spLocks/>
          </p:cNvSpPr>
          <p:nvPr/>
        </p:nvSpPr>
        <p:spPr>
          <a:xfrm>
            <a:off x="6010892" y="5187418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Maior prioridade!</a:t>
            </a:r>
          </a:p>
        </p:txBody>
      </p:sp>
    </p:spTree>
    <p:extLst>
      <p:ext uri="{BB962C8B-B14F-4D97-AF65-F5344CB8AC3E}">
        <p14:creationId xmlns:p14="http://schemas.microsoft.com/office/powerpoint/2010/main" val="1319159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BE22F322-61DC-4173-9558-6AB5FB8BD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655" y="346386"/>
            <a:ext cx="2621212" cy="6825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25A524-812A-48BB-9C64-48979C49C468}"/>
              </a:ext>
            </a:extLst>
          </p:cNvPr>
          <p:cNvSpPr txBox="1">
            <a:spLocks/>
          </p:cNvSpPr>
          <p:nvPr/>
        </p:nvSpPr>
        <p:spPr>
          <a:xfrm>
            <a:off x="2338941" y="393907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EXEMPLO</a:t>
            </a:r>
          </a:p>
        </p:txBody>
      </p:sp>
      <p:sp>
        <p:nvSpPr>
          <p:cNvPr id="10" name="Chave esquerda 35">
            <a:extLst>
              <a:ext uri="{FF2B5EF4-FFF2-40B4-BE49-F238E27FC236}">
                <a16:creationId xmlns:a16="http://schemas.microsoft.com/office/drawing/2014/main" id="{A4826BF2-9195-4708-BC23-DDD57D1FFC89}"/>
              </a:ext>
            </a:extLst>
          </p:cNvPr>
          <p:cNvSpPr/>
          <p:nvPr/>
        </p:nvSpPr>
        <p:spPr>
          <a:xfrm>
            <a:off x="3237434" y="2283997"/>
            <a:ext cx="432048" cy="29464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6232ED-1256-43C2-B193-4E230E02DF69}"/>
              </a:ext>
            </a:extLst>
          </p:cNvPr>
          <p:cNvSpPr txBox="1"/>
          <p:nvPr/>
        </p:nvSpPr>
        <p:spPr>
          <a:xfrm>
            <a:off x="1284033" y="4400102"/>
            <a:ext cx="232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INCLUSÃO DIGITAL </a:t>
            </a:r>
          </a:p>
          <a:p>
            <a:pPr algn="ctr"/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PARA IDOSOS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F56F852-F3C6-4E9B-9BCF-9FFAC37F4882}"/>
              </a:ext>
            </a:extLst>
          </p:cNvPr>
          <p:cNvSpPr txBox="1"/>
          <p:nvPr/>
        </p:nvSpPr>
        <p:spPr>
          <a:xfrm>
            <a:off x="3467496" y="2479961"/>
            <a:ext cx="3275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Levantar a demanda tecnológica da comunidade;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Definir local para encontros;</a:t>
            </a:r>
          </a:p>
          <a:p>
            <a:pPr marL="342900" indent="-342900">
              <a:buFontTx/>
              <a:buChar char="-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Captar recursos para transporte e material.</a:t>
            </a:r>
          </a:p>
          <a:p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2DB639-073C-462F-B568-F76E00A4E012}"/>
              </a:ext>
            </a:extLst>
          </p:cNvPr>
          <p:cNvSpPr txBox="1"/>
          <p:nvPr/>
        </p:nvSpPr>
        <p:spPr>
          <a:xfrm>
            <a:off x="3290096" y="1665153"/>
            <a:ext cx="326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BACKLOG DA SPRINT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41EC594-356C-48CF-8297-A23D3D9F7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7" y="2812649"/>
            <a:ext cx="1688855" cy="168885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1C1A77A-BBB0-4903-A8A0-C9A2032F3208}"/>
              </a:ext>
            </a:extLst>
          </p:cNvPr>
          <p:cNvSpPr txBox="1"/>
          <p:nvPr/>
        </p:nvSpPr>
        <p:spPr>
          <a:xfrm>
            <a:off x="8436099" y="1131360"/>
            <a:ext cx="149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C000"/>
                </a:solidFill>
                <a:latin typeface="Roboto" pitchFamily="2" charset="0"/>
                <a:ea typeface="Roboto" pitchFamily="2" charset="0"/>
              </a:rPr>
              <a:t>SPRINT 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51972CC-0E95-41E1-8B87-1F83773149C5}"/>
              </a:ext>
            </a:extLst>
          </p:cNvPr>
          <p:cNvSpPr txBox="1"/>
          <p:nvPr/>
        </p:nvSpPr>
        <p:spPr>
          <a:xfrm>
            <a:off x="7649780" y="1665152"/>
            <a:ext cx="301822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 (Corpo)"/>
              </a:rPr>
              <a:t>Marcar encontro com os idosos;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 (Corpo)"/>
              </a:rPr>
              <a:t>Elaborar relatório de demandas levantadas;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 (Corpo)"/>
              </a:rPr>
              <a:t>Analisar todas as demandas e priorizar as recorrentes;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 (Corpo)"/>
              </a:rPr>
              <a:t>Fazer parceria com uma loja ou restaurante para captar recursos;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 (Corpo)"/>
              </a:rPr>
              <a:t>Analisar viabilidade de fazer encontros na faculdade;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 (Corpo)"/>
              </a:rPr>
              <a:t>Analisar viabilidade de encontros no SESC;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 (Corpo)"/>
              </a:rPr>
              <a:t>Procurar salões para realizar parceria.</a:t>
            </a:r>
          </a:p>
          <a:p>
            <a:pPr marL="285750" indent="-285750">
              <a:buFontTx/>
              <a:buChar char="-"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Gill Sans MT (Corpo)"/>
            </a:endParaRPr>
          </a:p>
          <a:p>
            <a:pPr marL="285750" indent="-285750">
              <a:buFontTx/>
              <a:buChar char="-"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Gill Sans MT (Corpo)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B40F9B9-BDC7-4010-B75A-6FB54A530552}"/>
              </a:ext>
            </a:extLst>
          </p:cNvPr>
          <p:cNvSpPr txBox="1"/>
          <p:nvPr/>
        </p:nvSpPr>
        <p:spPr>
          <a:xfrm>
            <a:off x="6549386" y="2909767"/>
            <a:ext cx="106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PLANEJAR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49DB9E6-295C-43CF-ADFE-B82B1E7AA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142" y="3145468"/>
            <a:ext cx="1023215" cy="10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480DC4DB-E53C-427E-A015-3237BD5DE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923" y="2610686"/>
            <a:ext cx="6127952" cy="935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F2E17D-F61D-41B6-8ADC-6F495485F268}"/>
              </a:ext>
            </a:extLst>
          </p:cNvPr>
          <p:cNvSpPr txBox="1">
            <a:spLocks/>
          </p:cNvSpPr>
          <p:nvPr/>
        </p:nvSpPr>
        <p:spPr>
          <a:xfrm>
            <a:off x="5183851" y="2813784"/>
            <a:ext cx="5588214" cy="10282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Próximos Passos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827209-F6C2-45D1-9F8B-091D147F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" y="992865"/>
            <a:ext cx="3984807" cy="39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0">
            <a:extLst>
              <a:ext uri="{FF2B5EF4-FFF2-40B4-BE49-F238E27FC236}">
                <a16:creationId xmlns:a16="http://schemas.microsoft.com/office/drawing/2014/main" id="{A9C73F61-F5B1-4DE9-A043-C83A294539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651" y="1911320"/>
            <a:ext cx="2223236" cy="377676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44DDD347-327B-4371-86ED-8C9E94450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228" y="1878187"/>
            <a:ext cx="2223236" cy="377676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7C21EB87-BAC1-4D1F-8D08-86D14B0E88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655" y="346386"/>
            <a:ext cx="2621212" cy="6825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F21577C-0357-4FBA-ADDC-54FC619FF330}"/>
              </a:ext>
            </a:extLst>
          </p:cNvPr>
          <p:cNvSpPr txBox="1">
            <a:spLocks/>
          </p:cNvSpPr>
          <p:nvPr/>
        </p:nvSpPr>
        <p:spPr>
          <a:xfrm>
            <a:off x="2243697" y="373465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PLANEJAR!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157D24-81D9-458C-A0D3-2ECCBE719B78}"/>
              </a:ext>
            </a:extLst>
          </p:cNvPr>
          <p:cNvSpPr txBox="1"/>
          <p:nvPr/>
        </p:nvSpPr>
        <p:spPr>
          <a:xfrm>
            <a:off x="1475631" y="1930881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DEFINIR ESCOPO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CC13EB-CBCB-4FA1-8B7B-BACE58C672D1}"/>
              </a:ext>
            </a:extLst>
          </p:cNvPr>
          <p:cNvSpPr txBox="1"/>
          <p:nvPr/>
        </p:nvSpPr>
        <p:spPr>
          <a:xfrm>
            <a:off x="7203208" y="1910845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ANÁLISE SWOT</a:t>
            </a:r>
          </a:p>
        </p:txBody>
      </p:sp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7BD35956-D4C4-4F7C-886A-78C0122A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" t="1423" r="3298" b="5928"/>
          <a:stretch/>
        </p:blipFill>
        <p:spPr bwMode="auto">
          <a:xfrm>
            <a:off x="5965972" y="2538539"/>
            <a:ext cx="4701540" cy="290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77702AA-C18A-4815-9BF4-EBFB99A999C9}"/>
              </a:ext>
            </a:extLst>
          </p:cNvPr>
          <p:cNvSpPr/>
          <p:nvPr/>
        </p:nvSpPr>
        <p:spPr>
          <a:xfrm>
            <a:off x="6423171" y="2538539"/>
            <a:ext cx="1173480" cy="41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77068A7-2D0C-4562-8664-CE0B074083CA}"/>
              </a:ext>
            </a:extLst>
          </p:cNvPr>
          <p:cNvSpPr/>
          <p:nvPr/>
        </p:nvSpPr>
        <p:spPr>
          <a:xfrm>
            <a:off x="8907664" y="2538539"/>
            <a:ext cx="1333127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6C85909-4515-4B59-ABA8-63A002C01EED}"/>
              </a:ext>
            </a:extLst>
          </p:cNvPr>
          <p:cNvSpPr/>
          <p:nvPr/>
        </p:nvSpPr>
        <p:spPr>
          <a:xfrm>
            <a:off x="8724783" y="5035712"/>
            <a:ext cx="1637928" cy="40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0395F1C-5579-4BDC-B806-36ADCEF0E48B}"/>
              </a:ext>
            </a:extLst>
          </p:cNvPr>
          <p:cNvSpPr/>
          <p:nvPr/>
        </p:nvSpPr>
        <p:spPr>
          <a:xfrm>
            <a:off x="5965972" y="5035712"/>
            <a:ext cx="1972518" cy="40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24BBFF3-161D-4479-92FB-446E12D04356}"/>
              </a:ext>
            </a:extLst>
          </p:cNvPr>
          <p:cNvSpPr txBox="1"/>
          <p:nvPr/>
        </p:nvSpPr>
        <p:spPr>
          <a:xfrm>
            <a:off x="6079261" y="2499340"/>
            <a:ext cx="1902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Forças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074515-FD86-45A3-B20F-A7366D439FDF}"/>
              </a:ext>
            </a:extLst>
          </p:cNvPr>
          <p:cNvSpPr txBox="1"/>
          <p:nvPr/>
        </p:nvSpPr>
        <p:spPr>
          <a:xfrm>
            <a:off x="6102068" y="5104292"/>
            <a:ext cx="1902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Oportunidades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B4FA3C9-1C47-486E-851A-F6A0223C70C6}"/>
              </a:ext>
            </a:extLst>
          </p:cNvPr>
          <p:cNvSpPr txBox="1"/>
          <p:nvPr/>
        </p:nvSpPr>
        <p:spPr>
          <a:xfrm>
            <a:off x="8592361" y="2513493"/>
            <a:ext cx="1902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Fraquezas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6A601E7-314E-439C-AA7C-20C6A11158E7}"/>
              </a:ext>
            </a:extLst>
          </p:cNvPr>
          <p:cNvSpPr txBox="1"/>
          <p:nvPr/>
        </p:nvSpPr>
        <p:spPr>
          <a:xfrm>
            <a:off x="8547027" y="5068370"/>
            <a:ext cx="1902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Ameaças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0FD572E-3D87-40D4-99F6-9EDEACBC1D83}"/>
              </a:ext>
            </a:extLst>
          </p:cNvPr>
          <p:cNvSpPr txBox="1"/>
          <p:nvPr/>
        </p:nvSpPr>
        <p:spPr>
          <a:xfrm>
            <a:off x="1132126" y="2663244"/>
            <a:ext cx="4106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Público-alvo;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Impacto que o time quer gerar;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O que é o projeto;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Sua equipe;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Atividades de rotina.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9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E08BA4E1-103A-45CE-89CF-20F4B72F8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9" y="496540"/>
            <a:ext cx="3899337" cy="7240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F88A049-B123-466E-971B-E134A8831A29}"/>
              </a:ext>
            </a:extLst>
          </p:cNvPr>
          <p:cNvSpPr txBox="1">
            <a:spLocks/>
          </p:cNvSpPr>
          <p:nvPr/>
        </p:nvSpPr>
        <p:spPr>
          <a:xfrm>
            <a:off x="1131508" y="574803"/>
            <a:ext cx="3669094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O QUE É SCRUM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2075089-C996-4761-B0E2-4329D1066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81" y="1976056"/>
            <a:ext cx="2914525" cy="29145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02B44F0-F1E3-4F2D-AD12-5294FB18D257}"/>
              </a:ext>
            </a:extLst>
          </p:cNvPr>
          <p:cNvSpPr/>
          <p:nvPr/>
        </p:nvSpPr>
        <p:spPr>
          <a:xfrm>
            <a:off x="3694224" y="3021515"/>
            <a:ext cx="7856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Metodologia </a:t>
            </a:r>
            <a:r>
              <a:rPr lang="pt-BR" sz="2800" b="1" u="sng" dirty="0">
                <a:latin typeface="Roboto" pitchFamily="2" charset="0"/>
                <a:ea typeface="Roboto" pitchFamily="2" charset="0"/>
              </a:rPr>
              <a:t>ÁGIL</a:t>
            </a:r>
            <a:r>
              <a:rPr lang="pt-BR" sz="2800" b="1" dirty="0">
                <a:latin typeface="Roboto" pitchFamily="2" charset="0"/>
                <a:ea typeface="Roboto" pitchFamily="2" charset="0"/>
              </a:rPr>
              <a:t> </a:t>
            </a:r>
            <a:r>
              <a:rPr lang="pt-BR" sz="2800" dirty="0">
                <a:latin typeface="Roboto" pitchFamily="2" charset="0"/>
                <a:ea typeface="Roboto" pitchFamily="2" charset="0"/>
              </a:rPr>
              <a:t>de 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3EC504-4211-424D-B537-303E1711F3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3058" y="1971112"/>
            <a:ext cx="3144521" cy="37767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632F190-507D-461C-A310-7A8014CD22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876" y="1932865"/>
            <a:ext cx="2905105" cy="377676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7C21EB87-BAC1-4D1F-8D08-86D14B0E88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655" y="346386"/>
            <a:ext cx="2621212" cy="6825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F21577C-0357-4FBA-ADDC-54FC619FF330}"/>
              </a:ext>
            </a:extLst>
          </p:cNvPr>
          <p:cNvSpPr txBox="1">
            <a:spLocks/>
          </p:cNvSpPr>
          <p:nvPr/>
        </p:nvSpPr>
        <p:spPr>
          <a:xfrm>
            <a:off x="2243697" y="373465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PLANEJAR!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A97B3C-D498-4524-B8B4-834C206E63FD}"/>
              </a:ext>
            </a:extLst>
          </p:cNvPr>
          <p:cNvSpPr txBox="1"/>
          <p:nvPr/>
        </p:nvSpPr>
        <p:spPr>
          <a:xfrm>
            <a:off x="1531876" y="1962207"/>
            <a:ext cx="282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PLANEJAMENTO SCRUM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E9DA7A-BB4E-4622-9C79-2277AAD718C3}"/>
              </a:ext>
            </a:extLst>
          </p:cNvPr>
          <p:cNvSpPr txBox="1"/>
          <p:nvPr/>
        </p:nvSpPr>
        <p:spPr>
          <a:xfrm>
            <a:off x="6997339" y="1988462"/>
            <a:ext cx="323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INDICADORES DE IMPACTO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5B2005-BAFC-48B3-A1F3-D35C3ED44D1F}"/>
              </a:ext>
            </a:extLst>
          </p:cNvPr>
          <p:cNvSpPr txBox="1"/>
          <p:nvPr/>
        </p:nvSpPr>
        <p:spPr>
          <a:xfrm>
            <a:off x="1408906" y="2603291"/>
            <a:ext cx="432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Produto (Projeto);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Backlog do produto;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Definição do Time;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Distribuir backlog no tempo;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Cultura de Feedback.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DC7B656-76F4-4123-9F20-4BA8450379B6}"/>
              </a:ext>
            </a:extLst>
          </p:cNvPr>
          <p:cNvSpPr txBox="1"/>
          <p:nvPr/>
        </p:nvSpPr>
        <p:spPr>
          <a:xfrm>
            <a:off x="6817361" y="2614654"/>
            <a:ext cx="3813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Indicador que possa medir a eficiência das atividades;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Sistema de mensuração.</a:t>
            </a:r>
          </a:p>
        </p:txBody>
      </p:sp>
    </p:spTree>
    <p:extLst>
      <p:ext uri="{BB962C8B-B14F-4D97-AF65-F5344CB8AC3E}">
        <p14:creationId xmlns:p14="http://schemas.microsoft.com/office/powerpoint/2010/main" val="1102873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4C7E2CF2-1E4D-4F3A-B306-C4101264D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057" y="1917386"/>
            <a:ext cx="2450592" cy="377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177C0D-4007-4E32-8048-F4969227D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72" y="1834893"/>
            <a:ext cx="3398520" cy="377676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7C21EB87-BAC1-4D1F-8D08-86D14B0E88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655" y="346386"/>
            <a:ext cx="2621212" cy="6825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F21577C-0357-4FBA-ADDC-54FC619FF330}"/>
              </a:ext>
            </a:extLst>
          </p:cNvPr>
          <p:cNvSpPr txBox="1">
            <a:spLocks/>
          </p:cNvSpPr>
          <p:nvPr/>
        </p:nvSpPr>
        <p:spPr>
          <a:xfrm>
            <a:off x="2243697" y="373465"/>
            <a:ext cx="4718341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PLANEJAR!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B58393-B643-4686-BDF2-0801B4F60F24}"/>
              </a:ext>
            </a:extLst>
          </p:cNvPr>
          <p:cNvSpPr txBox="1"/>
          <p:nvPr/>
        </p:nvSpPr>
        <p:spPr>
          <a:xfrm>
            <a:off x="1332046" y="1854454"/>
            <a:ext cx="3194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PLANEJAMENTO FINANCEIRO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4E60B9-171F-48EB-9AD4-202A0C96A34B}"/>
              </a:ext>
            </a:extLst>
          </p:cNvPr>
          <p:cNvSpPr txBox="1"/>
          <p:nvPr/>
        </p:nvSpPr>
        <p:spPr>
          <a:xfrm>
            <a:off x="7497627" y="1936947"/>
            <a:ext cx="2316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ANÁLISE DE RISCOS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C0EF1BF-EE18-4E32-BF92-4CFF7133E96D}"/>
              </a:ext>
            </a:extLst>
          </p:cNvPr>
          <p:cNvSpPr txBox="1"/>
          <p:nvPr/>
        </p:nvSpPr>
        <p:spPr>
          <a:xfrm>
            <a:off x="1216873" y="2370663"/>
            <a:ext cx="35201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Levantamento/estimativa dos recursos necessários no projeto;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Plano de captação de recursos.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2001BC5-672D-41CC-ABA9-618264CBB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10" y="3836243"/>
            <a:ext cx="1891806" cy="1891806"/>
          </a:xfrm>
          <a:prstGeom prst="rect">
            <a:avLst/>
          </a:prstGeom>
        </p:spPr>
      </p:pic>
      <p:pic>
        <p:nvPicPr>
          <p:cNvPr id="17" name="Picture 2" descr="http://www.unicarioca.edu.br/sites/default/files/images/matriz-urgente-importante(2).jpg">
            <a:extLst>
              <a:ext uri="{FF2B5EF4-FFF2-40B4-BE49-F238E27FC236}">
                <a16:creationId xmlns:a16="http://schemas.microsoft.com/office/drawing/2014/main" id="{3B80DB46-9361-4027-B527-CEDB921A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21" y="2499361"/>
            <a:ext cx="3708465" cy="307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3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9DF33187-5A17-4FDE-84EE-1222E0186B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03" y="513846"/>
            <a:ext cx="6334237" cy="935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2EBD6C-7362-4670-92A8-AF8D2EFDCA8E}"/>
              </a:ext>
            </a:extLst>
          </p:cNvPr>
          <p:cNvSpPr txBox="1">
            <a:spLocks/>
          </p:cNvSpPr>
          <p:nvPr/>
        </p:nvSpPr>
        <p:spPr>
          <a:xfrm>
            <a:off x="3385531" y="716944"/>
            <a:ext cx="5588214" cy="7324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Mais informações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326E9F8-BB8D-474A-B46F-240EA90E45EC}"/>
              </a:ext>
            </a:extLst>
          </p:cNvPr>
          <p:cNvSpPr/>
          <p:nvPr/>
        </p:nvSpPr>
        <p:spPr>
          <a:xfrm>
            <a:off x="1149879" y="2364667"/>
            <a:ext cx="96336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Para informações mais detalhadas, desenvolvemos um material completo sobre SCRUM. Este encontra-se disponível em nosso site*: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  <a:p>
            <a:pPr algn="ctr"/>
            <a:r>
              <a:rPr lang="pt-BR" sz="2800" b="1" dirty="0">
                <a:solidFill>
                  <a:srgbClr val="0070C0"/>
                </a:solidFill>
                <a:hlinkClick r:id="rId3"/>
              </a:rPr>
              <a:t>https://goo.gl/4ii299</a:t>
            </a:r>
            <a:r>
              <a:rPr lang="pt-BR" sz="2800" b="1" dirty="0">
                <a:solidFill>
                  <a:srgbClr val="0070C0"/>
                </a:solidFill>
              </a:rPr>
              <a:t> </a:t>
            </a:r>
            <a:endParaRPr 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C0E7AB-45DC-442E-9785-C95CEA74BA29}"/>
              </a:ext>
            </a:extLst>
          </p:cNvPr>
          <p:cNvSpPr/>
          <p:nvPr/>
        </p:nvSpPr>
        <p:spPr>
          <a:xfrm>
            <a:off x="767379" y="5242688"/>
            <a:ext cx="108245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*Em caso de dúvidas ou necessidade de maior esclarecimentos, procure o coordenador de programa de seu time.</a:t>
            </a:r>
          </a:p>
        </p:txBody>
      </p:sp>
    </p:spTree>
    <p:extLst>
      <p:ext uri="{BB962C8B-B14F-4D97-AF65-F5344CB8AC3E}">
        <p14:creationId xmlns:p14="http://schemas.microsoft.com/office/powerpoint/2010/main" val="2333011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102E8CD-857B-4748-8C8C-996EB8A1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587" y="455502"/>
            <a:ext cx="5585202" cy="55852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8384C0-D924-45BE-8F70-AED5C361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160" y="5577571"/>
            <a:ext cx="1686560" cy="9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20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D70FAE6B-EC47-4349-840A-1FF55CF3A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97" y="486908"/>
            <a:ext cx="4635062" cy="7240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9A604D-1C24-4F5C-A32B-56FEEDFB8AFD}"/>
              </a:ext>
            </a:extLst>
          </p:cNvPr>
          <p:cNvSpPr txBox="1">
            <a:spLocks/>
          </p:cNvSpPr>
          <p:nvPr/>
        </p:nvSpPr>
        <p:spPr>
          <a:xfrm>
            <a:off x="1115623" y="565169"/>
            <a:ext cx="5431971" cy="5675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PARA QUE SCRUM?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948CE55-A176-455F-B089-4979CA3E4F57}"/>
              </a:ext>
            </a:extLst>
          </p:cNvPr>
          <p:cNvSpPr/>
          <p:nvPr/>
        </p:nvSpPr>
        <p:spPr>
          <a:xfrm>
            <a:off x="2810816" y="4663454"/>
            <a:ext cx="30490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Planejamento colaborativo	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8FD37E-5176-42F8-B5E7-965497F9BF5C}"/>
              </a:ext>
            </a:extLst>
          </p:cNvPr>
          <p:cNvSpPr/>
          <p:nvPr/>
        </p:nvSpPr>
        <p:spPr>
          <a:xfrm>
            <a:off x="6203240" y="4212233"/>
            <a:ext cx="2059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Correção rápida de erros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F6DC45B-70F1-4975-8EC2-3E75F58227BD}"/>
              </a:ext>
            </a:extLst>
          </p:cNvPr>
          <p:cNvSpPr/>
          <p:nvPr/>
        </p:nvSpPr>
        <p:spPr>
          <a:xfrm>
            <a:off x="212894" y="4229382"/>
            <a:ext cx="2254570" cy="155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Ambientes dinâmicos	</a:t>
            </a:r>
          </a:p>
        </p:txBody>
      </p:sp>
      <p:pic>
        <p:nvPicPr>
          <p:cNvPr id="11" name="Picture 2" descr="https://cdn1.iconfinder.com/data/icons/agile/500/agile_agile-02-512.png">
            <a:extLst>
              <a:ext uri="{FF2B5EF4-FFF2-40B4-BE49-F238E27FC236}">
                <a16:creationId xmlns:a16="http://schemas.microsoft.com/office/drawing/2014/main" id="{2C074E51-31B2-4855-986F-E34D7C8CA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431" y="3029076"/>
            <a:ext cx="1783321" cy="178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526480B-07E2-4406-9B0D-2DAF87CA8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594" y="2651483"/>
            <a:ext cx="1554480" cy="15544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7BECF3F-34B7-41CF-BD00-47BCEAA37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334" y="2970473"/>
            <a:ext cx="1807542" cy="155448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44D5D15-4A98-4F96-AB70-3FD7B1656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21" y="2651483"/>
            <a:ext cx="1248769" cy="155448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0A7005E-1F0C-4A4E-8B4F-B8886CC78316}"/>
              </a:ext>
            </a:extLst>
          </p:cNvPr>
          <p:cNvSpPr/>
          <p:nvPr/>
        </p:nvSpPr>
        <p:spPr>
          <a:xfrm>
            <a:off x="9009705" y="4555519"/>
            <a:ext cx="27747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Responder necessidades  de modo ágil  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3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61A6D91E-D771-44ED-A7BC-C6BF05EAC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50" y="3145830"/>
            <a:ext cx="1143000" cy="724085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237D513-31A1-472C-AE96-0F6E459EA8BA}"/>
              </a:ext>
            </a:extLst>
          </p:cNvPr>
          <p:cNvSpPr/>
          <p:nvPr/>
        </p:nvSpPr>
        <p:spPr>
          <a:xfrm>
            <a:off x="5309861" y="2057400"/>
            <a:ext cx="3678926" cy="362502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EA27F9A-08CD-4B66-B99A-B7267AC36040}"/>
              </a:ext>
            </a:extLst>
          </p:cNvPr>
          <p:cNvSpPr/>
          <p:nvPr/>
        </p:nvSpPr>
        <p:spPr>
          <a:xfrm>
            <a:off x="3045156" y="2057400"/>
            <a:ext cx="3678926" cy="362502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A18894-DAD0-4013-87AD-525E6700DA3B}"/>
              </a:ext>
            </a:extLst>
          </p:cNvPr>
          <p:cNvSpPr/>
          <p:nvPr/>
        </p:nvSpPr>
        <p:spPr>
          <a:xfrm>
            <a:off x="4234541" y="370630"/>
            <a:ext cx="3678926" cy="362502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A7418F73-9452-4DD8-8C46-1FE2EEA76E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52" t="27861"/>
          <a:stretch/>
        </p:blipFill>
        <p:spPr>
          <a:xfrm rot="18342933">
            <a:off x="5415129" y="2742780"/>
            <a:ext cx="1001816" cy="52234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702CCF-D76F-48E5-BD61-16D7FF971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20" y="3258183"/>
            <a:ext cx="1143000" cy="72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40201-0A40-47E4-BBC7-BE81DAE7AF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2932">
            <a:off x="5573458" y="3243645"/>
            <a:ext cx="999199" cy="632988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1C88C91-E095-49C2-985A-FDB5E1BA5C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962" y="2992430"/>
            <a:ext cx="1143000" cy="724085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D196B607-F54D-4AF5-B1C5-0FBC734F9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89370">
            <a:off x="5815808" y="2877466"/>
            <a:ext cx="930350" cy="58937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378B527-33C6-4424-82ED-928527A97AEF}"/>
              </a:ext>
            </a:extLst>
          </p:cNvPr>
          <p:cNvSpPr txBox="1">
            <a:spLocks/>
          </p:cNvSpPr>
          <p:nvPr/>
        </p:nvSpPr>
        <p:spPr>
          <a:xfrm>
            <a:off x="5075586" y="998392"/>
            <a:ext cx="1915924" cy="7075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latin typeface="Roboto" pitchFamily="2" charset="0"/>
                <a:ea typeface="Roboto" pitchFamily="2" charset="0"/>
              </a:rPr>
              <a:t>Transparência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68E6CF-9372-4760-9A17-9D9A4A72DB97}"/>
              </a:ext>
            </a:extLst>
          </p:cNvPr>
          <p:cNvSpPr txBox="1">
            <a:spLocks/>
          </p:cNvSpPr>
          <p:nvPr/>
        </p:nvSpPr>
        <p:spPr>
          <a:xfrm>
            <a:off x="3519214" y="3692938"/>
            <a:ext cx="1345779" cy="5675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latin typeface="Roboto" pitchFamily="2" charset="0"/>
                <a:ea typeface="Roboto" pitchFamily="2" charset="0"/>
              </a:rPr>
              <a:t>Inspeção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AA20B73-C8E6-4F21-A203-3364AC3802E2}"/>
              </a:ext>
            </a:extLst>
          </p:cNvPr>
          <p:cNvSpPr txBox="1">
            <a:spLocks/>
          </p:cNvSpPr>
          <p:nvPr/>
        </p:nvSpPr>
        <p:spPr>
          <a:xfrm>
            <a:off x="7145502" y="3704307"/>
            <a:ext cx="1812940" cy="5675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latin typeface="Roboto" pitchFamily="2" charset="0"/>
                <a:ea typeface="Roboto" pitchFamily="2" charset="0"/>
              </a:rPr>
              <a:t>Adaptação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99190EE4-C310-4513-A39D-40E0ABE443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52" t="27861"/>
          <a:stretch/>
        </p:blipFill>
        <p:spPr>
          <a:xfrm rot="18342933">
            <a:off x="5526204" y="2735285"/>
            <a:ext cx="612143" cy="319170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4A780D6-2D27-4261-88C0-F56BF409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52" t="27861"/>
          <a:stretch/>
        </p:blipFill>
        <p:spPr>
          <a:xfrm rot="18342933">
            <a:off x="5663665" y="2599486"/>
            <a:ext cx="612143" cy="319170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05F7B988-2BDD-4095-BF6C-ACE725CB2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492" y="3548869"/>
            <a:ext cx="722609" cy="457769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A0390DC6-FBDF-4B77-BBDE-A5837C98E6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89370">
            <a:off x="5990053" y="2884387"/>
            <a:ext cx="683044" cy="432705"/>
          </a:xfrm>
          <a:prstGeom prst="rect">
            <a:avLst/>
          </a:prstGeom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AF3A3425-D8EA-4165-BDC5-6D9C64B88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390835">
            <a:off x="5881012" y="3216172"/>
            <a:ext cx="930350" cy="589372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B206534B-EC14-446A-B702-E80B83E369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390835">
            <a:off x="6141121" y="3395770"/>
            <a:ext cx="683044" cy="432705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996D93D2-451B-4B3B-9378-41F53860B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390835">
            <a:off x="6185200" y="3345164"/>
            <a:ext cx="631584" cy="400105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C0C5EC9C-4965-4CD6-A74C-EE89513607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211" y="3479581"/>
            <a:ext cx="640859" cy="405981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0EEEDC28-CC71-4AA2-A84C-237D531F2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142" y="3190038"/>
            <a:ext cx="640859" cy="4059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4EE4EE-CFE5-4EF7-909E-81567BB48338}"/>
              </a:ext>
            </a:extLst>
          </p:cNvPr>
          <p:cNvSpPr txBox="1">
            <a:spLocks/>
          </p:cNvSpPr>
          <p:nvPr/>
        </p:nvSpPr>
        <p:spPr>
          <a:xfrm>
            <a:off x="5311318" y="3051664"/>
            <a:ext cx="1444460" cy="5404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800" dirty="0">
                <a:latin typeface="Roboto" pitchFamily="2" charset="0"/>
                <a:ea typeface="Roboto" pitchFamily="2" charset="0"/>
              </a:rPr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64691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AED18F58-796E-46EA-919E-12349FD77C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18" y="157288"/>
            <a:ext cx="2987040" cy="8637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10DD14-80AF-4918-BD00-4EE69B1317F1}"/>
              </a:ext>
            </a:extLst>
          </p:cNvPr>
          <p:cNvSpPr txBox="1">
            <a:spLocks/>
          </p:cNvSpPr>
          <p:nvPr/>
        </p:nvSpPr>
        <p:spPr>
          <a:xfrm>
            <a:off x="4972056" y="265849"/>
            <a:ext cx="3671125" cy="5675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3 PILARES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5DD188B-59F2-43C2-953D-512381230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541" y="1867237"/>
            <a:ext cx="2479743" cy="5532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B3B3F7-CC6F-4C9F-9CEA-9D669EAB77DB}"/>
              </a:ext>
            </a:extLst>
          </p:cNvPr>
          <p:cNvSpPr txBox="1">
            <a:spLocks/>
          </p:cNvSpPr>
          <p:nvPr/>
        </p:nvSpPr>
        <p:spPr>
          <a:xfrm>
            <a:off x="1036252" y="1799365"/>
            <a:ext cx="2701262" cy="766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Transparência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A73C248A-F585-4E5D-9BFD-341F28C10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261" y="1897839"/>
            <a:ext cx="2286000" cy="5403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2D9828-7418-4ED5-BDDA-849FF4442A2D}"/>
              </a:ext>
            </a:extLst>
          </p:cNvPr>
          <p:cNvSpPr txBox="1">
            <a:spLocks/>
          </p:cNvSpPr>
          <p:nvPr/>
        </p:nvSpPr>
        <p:spPr>
          <a:xfrm>
            <a:off x="5035224" y="1816036"/>
            <a:ext cx="2194561" cy="5675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Inspeção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207342DC-19D1-4057-AD67-53EA54721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384" y="1857346"/>
            <a:ext cx="2286000" cy="5403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D32F91-9DD1-43BA-AD2F-345C89AC0195}"/>
              </a:ext>
            </a:extLst>
          </p:cNvPr>
          <p:cNvSpPr txBox="1">
            <a:spLocks/>
          </p:cNvSpPr>
          <p:nvPr/>
        </p:nvSpPr>
        <p:spPr>
          <a:xfrm>
            <a:off x="9193564" y="1760788"/>
            <a:ext cx="2636519" cy="5675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Adaptação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055CB60-E388-4451-AB83-68439950ACFC}"/>
              </a:ext>
            </a:extLst>
          </p:cNvPr>
          <p:cNvCxnSpPr>
            <a:cxnSpLocks/>
          </p:cNvCxnSpPr>
          <p:nvPr/>
        </p:nvCxnSpPr>
        <p:spPr>
          <a:xfrm>
            <a:off x="3735602" y="2365904"/>
            <a:ext cx="0" cy="367284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A27A2BA-5454-4E9F-98DD-EB6ED78EF18D}"/>
              </a:ext>
            </a:extLst>
          </p:cNvPr>
          <p:cNvCxnSpPr/>
          <p:nvPr/>
        </p:nvCxnSpPr>
        <p:spPr>
          <a:xfrm>
            <a:off x="7794308" y="2355931"/>
            <a:ext cx="0" cy="367284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C86D65CA-0C84-45AD-B1F3-BF3F7527708E}"/>
              </a:ext>
            </a:extLst>
          </p:cNvPr>
          <p:cNvSpPr/>
          <p:nvPr/>
        </p:nvSpPr>
        <p:spPr>
          <a:xfrm>
            <a:off x="-147145" y="2779930"/>
            <a:ext cx="3723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Visível para todos;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Maior alinhamento e acompanhamento.	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D8ECECE-FD9A-4186-82C5-61319433022A}"/>
              </a:ext>
            </a:extLst>
          </p:cNvPr>
          <p:cNvSpPr/>
          <p:nvPr/>
        </p:nvSpPr>
        <p:spPr>
          <a:xfrm>
            <a:off x="3872225" y="2786306"/>
            <a:ext cx="3460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Frequência de inspeção;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Evitar e detectar variações indesejáveis.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CB7295C-ADEC-4709-85AC-FA7EA7F62D6E}"/>
              </a:ext>
            </a:extLst>
          </p:cNvPr>
          <p:cNvSpPr/>
          <p:nvPr/>
        </p:nvSpPr>
        <p:spPr>
          <a:xfrm>
            <a:off x="8014355" y="2775150"/>
            <a:ext cx="33750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Um ou mais aspectos do processo estão fora do limite aceitável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(Ocorreram muitas mudanças)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, será feita uma adaptação;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Rápida adaptação para minimizar desvios posteriores.	</a:t>
            </a:r>
          </a:p>
        </p:txBody>
      </p:sp>
    </p:spTree>
    <p:extLst>
      <p:ext uri="{BB962C8B-B14F-4D97-AF65-F5344CB8AC3E}">
        <p14:creationId xmlns:p14="http://schemas.microsoft.com/office/powerpoint/2010/main" val="428121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BE7BDD-C715-458C-BC1E-AC82FF4F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14" y="761552"/>
            <a:ext cx="4657725" cy="4657725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FACACF52-A1BF-48D0-8368-3FEACE68B6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990" y="2546996"/>
            <a:ext cx="5156803" cy="8649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DD11FA-D9D2-4697-B881-134B9091DD05}"/>
              </a:ext>
            </a:extLst>
          </p:cNvPr>
          <p:cNvSpPr txBox="1">
            <a:spLocks/>
          </p:cNvSpPr>
          <p:nvPr/>
        </p:nvSpPr>
        <p:spPr>
          <a:xfrm>
            <a:off x="6064640" y="2729407"/>
            <a:ext cx="5588214" cy="10282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TIME SCRUM</a:t>
            </a:r>
          </a:p>
        </p:txBody>
      </p:sp>
    </p:spTree>
    <p:extLst>
      <p:ext uri="{BB962C8B-B14F-4D97-AF65-F5344CB8AC3E}">
        <p14:creationId xmlns:p14="http://schemas.microsoft.com/office/powerpoint/2010/main" val="334213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hareicon.net/data/2016/11/21/854776_darth_512x512.png">
            <a:extLst>
              <a:ext uri="{FF2B5EF4-FFF2-40B4-BE49-F238E27FC236}">
                <a16:creationId xmlns:a16="http://schemas.microsoft.com/office/drawing/2014/main" id="{F5F5285E-CE7E-45EA-949F-306F4B9AB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78" y="2344503"/>
            <a:ext cx="152004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4A8B562-7EE0-46B7-A138-CC7EA9F9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555" y="1952666"/>
            <a:ext cx="920687" cy="91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AA7637B0-5C00-46AA-AC07-1DA901A6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935" y="1505571"/>
            <a:ext cx="2769501" cy="12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0D4CF76-37B5-43A8-A9D0-B82181703F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438" y="260996"/>
            <a:ext cx="4471986" cy="7391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568EF7F-0B7F-4FE1-A046-58DA96FB18E6}"/>
              </a:ext>
            </a:extLst>
          </p:cNvPr>
          <p:cNvSpPr txBox="1">
            <a:spLocks/>
          </p:cNvSpPr>
          <p:nvPr/>
        </p:nvSpPr>
        <p:spPr>
          <a:xfrm>
            <a:off x="4350140" y="400544"/>
            <a:ext cx="4003284" cy="6825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TIME SCRUM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78B778-BFF8-4B94-94B7-59945E264714}"/>
              </a:ext>
            </a:extLst>
          </p:cNvPr>
          <p:cNvSpPr txBox="1">
            <a:spLocks/>
          </p:cNvSpPr>
          <p:nvPr/>
        </p:nvSpPr>
        <p:spPr>
          <a:xfrm>
            <a:off x="1568512" y="3897597"/>
            <a:ext cx="2495883" cy="9925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Roboto" pitchFamily="2" charset="0"/>
                <a:ea typeface="Roboto" pitchFamily="2" charset="0"/>
              </a:rPr>
              <a:t>Dono do produto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latin typeface="Roboto" pitchFamily="2" charset="0"/>
                <a:ea typeface="Roboto" pitchFamily="2" charset="0"/>
              </a:rPr>
              <a:t>(</a:t>
            </a:r>
            <a:r>
              <a:rPr lang="en-US" sz="1800" i="1" dirty="0">
                <a:latin typeface="Roboto" pitchFamily="2" charset="0"/>
                <a:ea typeface="Roboto" pitchFamily="2" charset="0"/>
              </a:rPr>
              <a:t>Product Owner)</a:t>
            </a:r>
            <a:endParaRPr lang="en-US" sz="18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2" name="Picture 4" descr="Imagem relacionada">
            <a:extLst>
              <a:ext uri="{FF2B5EF4-FFF2-40B4-BE49-F238E27FC236}">
                <a16:creationId xmlns:a16="http://schemas.microsoft.com/office/drawing/2014/main" id="{D6D177AA-51B4-4D4E-99B1-6F6F8820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172" y="1932030"/>
            <a:ext cx="920687" cy="91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m relacionada">
            <a:extLst>
              <a:ext uri="{FF2B5EF4-FFF2-40B4-BE49-F238E27FC236}">
                <a16:creationId xmlns:a16="http://schemas.microsoft.com/office/drawing/2014/main" id="{DCCF0370-F4F1-4EE2-9DB9-8C0E617C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61" y="1261091"/>
            <a:ext cx="920687" cy="91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m relacionada">
            <a:extLst>
              <a:ext uri="{FF2B5EF4-FFF2-40B4-BE49-F238E27FC236}">
                <a16:creationId xmlns:a16="http://schemas.microsoft.com/office/drawing/2014/main" id="{3D604B4E-22CF-49EC-80A2-6BC291F4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030" y="1282284"/>
            <a:ext cx="920687" cy="91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m relacionada">
            <a:extLst>
              <a:ext uri="{FF2B5EF4-FFF2-40B4-BE49-F238E27FC236}">
                <a16:creationId xmlns:a16="http://schemas.microsoft.com/office/drawing/2014/main" id="{F1BB30E2-DD8C-4779-9B06-D3418CB96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54" y="2116809"/>
            <a:ext cx="920687" cy="91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B265F05-1D7E-4540-9619-8F940AE658E3}"/>
              </a:ext>
            </a:extLst>
          </p:cNvPr>
          <p:cNvSpPr txBox="1">
            <a:spLocks/>
          </p:cNvSpPr>
          <p:nvPr/>
        </p:nvSpPr>
        <p:spPr>
          <a:xfrm>
            <a:off x="5297493" y="2753687"/>
            <a:ext cx="2212383" cy="8172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Roboto" pitchFamily="2" charset="0"/>
                <a:ea typeface="Roboto" pitchFamily="2" charset="0"/>
              </a:rPr>
              <a:t>Mestre Scrum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latin typeface="Roboto" pitchFamily="2" charset="0"/>
                <a:ea typeface="Roboto" pitchFamily="2" charset="0"/>
              </a:rPr>
              <a:t>(</a:t>
            </a:r>
            <a:r>
              <a:rPr lang="en-US" sz="1800" i="1" dirty="0">
                <a:latin typeface="Roboto" pitchFamily="2" charset="0"/>
                <a:ea typeface="Roboto" pitchFamily="2" charset="0"/>
              </a:rPr>
              <a:t>Scrum Master)</a:t>
            </a:r>
            <a:endParaRPr lang="en-US" sz="18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FC742B-BB73-461E-A294-EBD2819E4E9E}"/>
              </a:ext>
            </a:extLst>
          </p:cNvPr>
          <p:cNvSpPr txBox="1">
            <a:spLocks/>
          </p:cNvSpPr>
          <p:nvPr/>
        </p:nvSpPr>
        <p:spPr>
          <a:xfrm>
            <a:off x="8167344" y="3007108"/>
            <a:ext cx="2212383" cy="6314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Roboto" pitchFamily="2" charset="0"/>
                <a:ea typeface="Roboto" pitchFamily="2" charset="0"/>
              </a:rPr>
              <a:t>Equipe Ágil</a:t>
            </a:r>
          </a:p>
        </p:txBody>
      </p:sp>
      <p:pic>
        <p:nvPicPr>
          <p:cNvPr id="2" name="Picture 2" descr="Resultado de imagem para jedi icon vector">
            <a:extLst>
              <a:ext uri="{FF2B5EF4-FFF2-40B4-BE49-F238E27FC236}">
                <a16:creationId xmlns:a16="http://schemas.microsoft.com/office/drawing/2014/main" id="{E732F025-821B-4D31-A0CB-477F1BC0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0079">
            <a:off x="8446148" y="3747168"/>
            <a:ext cx="817143" cy="8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7E6161A-692F-480E-8FF7-76C364AAE0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1151" r="46393" b="25850"/>
          <a:stretch/>
        </p:blipFill>
        <p:spPr>
          <a:xfrm>
            <a:off x="7692193" y="3570910"/>
            <a:ext cx="950301" cy="1757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98D21B1-BFF8-4080-AA90-2CF4613C547D}"/>
              </a:ext>
            </a:extLst>
          </p:cNvPr>
          <p:cNvSpPr txBox="1">
            <a:spLocks/>
          </p:cNvSpPr>
          <p:nvPr/>
        </p:nvSpPr>
        <p:spPr>
          <a:xfrm>
            <a:off x="6908758" y="4286859"/>
            <a:ext cx="941456" cy="5504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Roboto" pitchFamily="2" charset="0"/>
                <a:ea typeface="Roboto" pitchFamily="2" charset="0"/>
              </a:rPr>
              <a:t>Líder</a:t>
            </a:r>
          </a:p>
        </p:txBody>
      </p:sp>
    </p:spTree>
    <p:extLst>
      <p:ext uri="{BB962C8B-B14F-4D97-AF65-F5344CB8AC3E}">
        <p14:creationId xmlns:p14="http://schemas.microsoft.com/office/powerpoint/2010/main" val="23839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ve esquerda 14">
            <a:extLst>
              <a:ext uri="{FF2B5EF4-FFF2-40B4-BE49-F238E27FC236}">
                <a16:creationId xmlns:a16="http://schemas.microsoft.com/office/drawing/2014/main" id="{BE6BE2C0-E558-40DB-911D-006B281765E4}"/>
              </a:ext>
            </a:extLst>
          </p:cNvPr>
          <p:cNvSpPr/>
          <p:nvPr/>
        </p:nvSpPr>
        <p:spPr>
          <a:xfrm>
            <a:off x="5607667" y="1816564"/>
            <a:ext cx="432048" cy="39925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765B039-0519-4D05-8B2C-68C31D3FD20F}"/>
              </a:ext>
            </a:extLst>
          </p:cNvPr>
          <p:cNvSpPr txBox="1"/>
          <p:nvPr/>
        </p:nvSpPr>
        <p:spPr>
          <a:xfrm>
            <a:off x="5288778" y="638794"/>
            <a:ext cx="34285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Itens</a:t>
            </a: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 necessários para entregar o projeto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pt-B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Backlog do Produto)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8BE57D4-103A-4C5C-9E00-F31C7A3C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02" y="2448405"/>
            <a:ext cx="2857500" cy="2857500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1967A8E8-4D47-4F9B-86D7-E5C2104D8B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573" y="301484"/>
            <a:ext cx="3086100" cy="80618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8570424F-4EFE-4BBC-A782-5FD642684F49}"/>
              </a:ext>
            </a:extLst>
          </p:cNvPr>
          <p:cNvSpPr txBox="1">
            <a:spLocks/>
          </p:cNvSpPr>
          <p:nvPr/>
        </p:nvSpPr>
        <p:spPr>
          <a:xfrm>
            <a:off x="1925812" y="425100"/>
            <a:ext cx="2745985" cy="6825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PROJETO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5A1D410C-380A-4084-B131-72FB88EF5D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14131" y="1871874"/>
            <a:ext cx="1263640" cy="40436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3209732-0BF3-4EAB-8625-2C30763D5E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14131" y="2198785"/>
            <a:ext cx="1263640" cy="40436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70DC507-0472-4DF0-B26A-ABD41D33F6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25180" y="4781182"/>
            <a:ext cx="1263640" cy="40436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429ABE5-A997-455F-8316-17825D2746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25180" y="5103724"/>
            <a:ext cx="1263640" cy="40436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A6D7C14-9992-4C52-8B5C-760D52A932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14033" y="2528345"/>
            <a:ext cx="1263640" cy="40436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93F49523-FBEE-4C6C-AA94-9D433444DE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14033" y="2857570"/>
            <a:ext cx="1263640" cy="40436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54F1330-1734-4485-A6AF-2F04F2752F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14033" y="3185794"/>
            <a:ext cx="1263640" cy="404365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1821A49-38F7-4D07-B740-22BAE02EB6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29273" y="5420946"/>
            <a:ext cx="1263640" cy="40436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8614210-E003-4B51-81FE-C5A3328926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17684" y="3810726"/>
            <a:ext cx="1263640" cy="404365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79301449-0782-496C-ADE0-C201320701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19361" y="3504363"/>
            <a:ext cx="1263640" cy="40436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494CFA0F-1DAB-49E1-994E-EE3AC70115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26645" y="4141038"/>
            <a:ext cx="1263640" cy="404365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7D43D612-7D5A-4645-A07E-731DB4B507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6225180" y="4459908"/>
            <a:ext cx="1263640" cy="404365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FABA665-5C97-4E1E-A6D6-BCE0AC80D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435" y="3178214"/>
            <a:ext cx="1210149" cy="121014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83C0235C-6648-4EA7-840C-93C089BE12E2}"/>
              </a:ext>
            </a:extLst>
          </p:cNvPr>
          <p:cNvSpPr txBox="1">
            <a:spLocks/>
          </p:cNvSpPr>
          <p:nvPr/>
        </p:nvSpPr>
        <p:spPr>
          <a:xfrm>
            <a:off x="8995695" y="2653732"/>
            <a:ext cx="1259847" cy="6825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latin typeface="Roboto" pitchFamily="2" charset="0"/>
                <a:ea typeface="Roboto" pitchFamily="2" charset="0"/>
              </a:rPr>
              <a:t>Planejar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EED9CA1E-E75B-4225-ADBF-C00415A1CA24}"/>
              </a:ext>
            </a:extLst>
          </p:cNvPr>
          <p:cNvCxnSpPr/>
          <p:nvPr/>
        </p:nvCxnSpPr>
        <p:spPr>
          <a:xfrm flipV="1">
            <a:off x="7741920" y="2021840"/>
            <a:ext cx="0" cy="3566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36D51D79-32E7-48CB-82D5-923C8CDEDFEA}"/>
              </a:ext>
            </a:extLst>
          </p:cNvPr>
          <p:cNvSpPr txBox="1">
            <a:spLocks/>
          </p:cNvSpPr>
          <p:nvPr/>
        </p:nvSpPr>
        <p:spPr>
          <a:xfrm>
            <a:off x="7371665" y="3042606"/>
            <a:ext cx="844286" cy="1645277"/>
          </a:xfrm>
          <a:prstGeom prst="rect">
            <a:avLst/>
          </a:prstGeom>
        </p:spPr>
        <p:txBody>
          <a:bodyPr vert="vert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Roboto" pitchFamily="2" charset="0"/>
                <a:ea typeface="Roboto" pitchFamily="2" charset="0"/>
              </a:rPr>
              <a:t>Prioridade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6BCF1382-F631-4D24-9831-ED3E42E1B03B}"/>
              </a:ext>
            </a:extLst>
          </p:cNvPr>
          <p:cNvSpPr txBox="1">
            <a:spLocks/>
          </p:cNvSpPr>
          <p:nvPr/>
        </p:nvSpPr>
        <p:spPr>
          <a:xfrm>
            <a:off x="7544655" y="1515906"/>
            <a:ext cx="1259847" cy="6825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1200" dirty="0">
                <a:latin typeface="Roboto" pitchFamily="2" charset="0"/>
                <a:ea typeface="Roboto" pitchFamily="2" charset="0"/>
              </a:rPr>
              <a:t>Máx</a:t>
            </a:r>
            <a:endParaRPr lang="en-US" sz="18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B8A2255D-7617-45AB-96C1-EB4A1532BD96}"/>
              </a:ext>
            </a:extLst>
          </p:cNvPr>
          <p:cNvSpPr txBox="1">
            <a:spLocks/>
          </p:cNvSpPr>
          <p:nvPr/>
        </p:nvSpPr>
        <p:spPr>
          <a:xfrm>
            <a:off x="7548701" y="5321275"/>
            <a:ext cx="1259847" cy="6825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1200" dirty="0">
                <a:latin typeface="Roboto" pitchFamily="2" charset="0"/>
                <a:ea typeface="Roboto" pitchFamily="2" charset="0"/>
              </a:rPr>
              <a:t>Mín</a:t>
            </a:r>
            <a:endParaRPr lang="en-US" sz="18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9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130F5866-D5A8-45AC-930A-DBCFB722D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627" y="346386"/>
            <a:ext cx="2470985" cy="68256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B5421D-59F5-4C90-8196-E019D7E0CF56}"/>
              </a:ext>
            </a:extLst>
          </p:cNvPr>
          <p:cNvSpPr txBox="1">
            <a:spLocks/>
          </p:cNvSpPr>
          <p:nvPr/>
        </p:nvSpPr>
        <p:spPr>
          <a:xfrm>
            <a:off x="2335603" y="400546"/>
            <a:ext cx="1974460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SPRINT</a:t>
            </a:r>
          </a:p>
        </p:txBody>
      </p:sp>
      <p:sp>
        <p:nvSpPr>
          <p:cNvPr id="4" name="Chave esquerda 14">
            <a:extLst>
              <a:ext uri="{FF2B5EF4-FFF2-40B4-BE49-F238E27FC236}">
                <a16:creationId xmlns:a16="http://schemas.microsoft.com/office/drawing/2014/main" id="{ED1B32DC-595F-4AA7-97B8-B0BF0759154D}"/>
              </a:ext>
            </a:extLst>
          </p:cNvPr>
          <p:cNvSpPr/>
          <p:nvPr/>
        </p:nvSpPr>
        <p:spPr>
          <a:xfrm>
            <a:off x="4881051" y="1825324"/>
            <a:ext cx="432048" cy="387257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2F6795-FA9F-4B29-BCB7-79FA9CCB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086" y="2399638"/>
            <a:ext cx="2857500" cy="2857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7AE992-FBFC-4BD0-B4AC-38517BD553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87515" y="1826650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8634B14-F536-4343-A3E3-71C01A10C6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87515" y="2153561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CD137B-809C-4ADF-B0A3-CB11F24E2D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98564" y="4735958"/>
            <a:ext cx="1263640" cy="4043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31C743-0CAE-4B01-9BD0-DBC3DEE1B1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98564" y="5058500"/>
            <a:ext cx="1263640" cy="4043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292ED8-3F71-48C7-87FA-02068B44F9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87417" y="2483121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355C1F-9D0B-4802-AF45-426864DEC7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87417" y="2812346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1A3AA1B-23E8-466D-98BA-05A0D60349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87417" y="3140570"/>
            <a:ext cx="1263640" cy="40436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481B537-BEFD-4A93-B1F4-9B580A8E31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502657" y="5375722"/>
            <a:ext cx="1263640" cy="40436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E1F398B-8C5B-4F2D-8F6A-FEF7387FF5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91068" y="3765502"/>
            <a:ext cx="1263640" cy="40436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E747C76-7E1C-47C9-A469-2B0DBD9EA9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92745" y="3459139"/>
            <a:ext cx="1263640" cy="40436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7DAA1C-EC97-4B87-9E28-55976FF7F2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500029" y="4095814"/>
            <a:ext cx="1263640" cy="40436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DF7FB64-9002-4759-A966-DCB7D9BF65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5498564" y="4414684"/>
            <a:ext cx="1263640" cy="40436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1B8739-A40E-4575-A230-57C1AAA5690F}"/>
              </a:ext>
            </a:extLst>
          </p:cNvPr>
          <p:cNvSpPr txBox="1"/>
          <p:nvPr/>
        </p:nvSpPr>
        <p:spPr>
          <a:xfrm>
            <a:off x="6360211" y="600764"/>
            <a:ext cx="4163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Itens necessários para entregar a Etapa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Sprint)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pt-B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Sprint Backlog)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950EB58-39B3-4C71-8454-2A752F15BB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7773231" y="1756266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15EA9C5-AED4-4216-8167-7A6A1B6E83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7773231" y="2083177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4D9FAB7-2ED2-49C4-96D8-7A5DAC0927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7773133" y="2412737"/>
            <a:ext cx="1263640" cy="40436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25" name="Chave esquerda 14">
            <a:extLst>
              <a:ext uri="{FF2B5EF4-FFF2-40B4-BE49-F238E27FC236}">
                <a16:creationId xmlns:a16="http://schemas.microsoft.com/office/drawing/2014/main" id="{B691B5AF-20F4-413B-9971-7C5248D19C7C}"/>
              </a:ext>
            </a:extLst>
          </p:cNvPr>
          <p:cNvSpPr/>
          <p:nvPr/>
        </p:nvSpPr>
        <p:spPr>
          <a:xfrm rot="10800000">
            <a:off x="6925374" y="1825324"/>
            <a:ext cx="250487" cy="139138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B5A00ED-2DE6-4965-A527-9836BBF5EB18}"/>
              </a:ext>
            </a:extLst>
          </p:cNvPr>
          <p:cNvSpPr txBox="1">
            <a:spLocks/>
          </p:cNvSpPr>
          <p:nvPr/>
        </p:nvSpPr>
        <p:spPr>
          <a:xfrm>
            <a:off x="7655588" y="2956965"/>
            <a:ext cx="1860912" cy="6284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2 a 4 semanas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8FF80C8-E9E7-492D-A7B0-851204E57D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1100" r="10101" b="43700"/>
          <a:stretch/>
        </p:blipFill>
        <p:spPr>
          <a:xfrm>
            <a:off x="7786806" y="2756386"/>
            <a:ext cx="1263640" cy="404365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134399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1719</Words>
  <Application>Microsoft Office PowerPoint</Application>
  <PresentationFormat>Widescreen</PresentationFormat>
  <Paragraphs>277</Paragraphs>
  <Slides>23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Gill Sans MT (Corpo)</vt:lpstr>
      <vt:lpstr>Roboto</vt:lpstr>
      <vt:lpstr>Office Theme</vt:lpstr>
      <vt:lpstr>Fazendo MAIS em MENOS TEMPO: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Brown</dc:creator>
  <cp:lastModifiedBy>Vitor Vannucchi Ungari</cp:lastModifiedBy>
  <cp:revision>25</cp:revision>
  <dcterms:created xsi:type="dcterms:W3CDTF">2016-10-25T14:35:17Z</dcterms:created>
  <dcterms:modified xsi:type="dcterms:W3CDTF">2018-01-30T17:49:59Z</dcterms:modified>
</cp:coreProperties>
</file>